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877" r:id="rId2"/>
    <p:sldId id="1099" r:id="rId3"/>
    <p:sldId id="1100" r:id="rId4"/>
    <p:sldId id="1119" r:id="rId5"/>
    <p:sldId id="1152" r:id="rId6"/>
    <p:sldId id="1156" r:id="rId7"/>
    <p:sldId id="1128" r:id="rId8"/>
    <p:sldId id="1104" r:id="rId9"/>
    <p:sldId id="1130" r:id="rId10"/>
    <p:sldId id="1121" r:id="rId11"/>
    <p:sldId id="1120" r:id="rId12"/>
    <p:sldId id="1129" r:id="rId13"/>
    <p:sldId id="1153" r:id="rId14"/>
    <p:sldId id="1157" r:id="rId15"/>
    <p:sldId id="1158" r:id="rId16"/>
    <p:sldId id="1131" r:id="rId17"/>
    <p:sldId id="1151" r:id="rId18"/>
    <p:sldId id="10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M" initials="GM" lastIdx="1" clrIdx="0">
    <p:extLst>
      <p:ext uri="{19B8F6BF-5375-455C-9EA6-DF929625EA0E}">
        <p15:presenceInfo xmlns:p15="http://schemas.microsoft.com/office/powerpoint/2012/main" userId="Geetha 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9FB"/>
    <a:srgbClr val="FED9FF"/>
    <a:srgbClr val="FAD8FE"/>
    <a:srgbClr val="FDD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68" autoAdjust="0"/>
  </p:normalViewPr>
  <p:slideViewPr>
    <p:cSldViewPr snapToGrid="0">
      <p:cViewPr varScale="1">
        <p:scale>
          <a:sx n="48" d="100"/>
          <a:sy n="48" d="100"/>
        </p:scale>
        <p:origin x="1340"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8E88-302C-457E-BDC4-2DC4E135B8EE}" type="datetimeFigureOut">
              <a:rPr lang="en-IN" smtClean="0"/>
              <a:t>24-09-2025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E30E6-9EB3-46B3-B453-23E1904BDDC3}" type="slidenum">
              <a:rPr lang="en-IN" smtClean="0"/>
              <a:t>‹#›</a:t>
            </a:fld>
            <a:endParaRPr lang="en-IN"/>
          </a:p>
        </p:txBody>
      </p:sp>
    </p:spTree>
    <p:extLst>
      <p:ext uri="{BB962C8B-B14F-4D97-AF65-F5344CB8AC3E}">
        <p14:creationId xmlns:p14="http://schemas.microsoft.com/office/powerpoint/2010/main" val="18027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2</a:t>
            </a:fld>
            <a:endParaRPr lang="en-IN"/>
          </a:p>
        </p:txBody>
      </p:sp>
    </p:spTree>
    <p:extLst>
      <p:ext uri="{BB962C8B-B14F-4D97-AF65-F5344CB8AC3E}">
        <p14:creationId xmlns:p14="http://schemas.microsoft.com/office/powerpoint/2010/main" val="85183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Cite the work that detects dementia, Parkinson’s using polysomnography data..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sto MT" panose="02040603050505030304" pitchFamily="18" charset="0"/>
              </a:rPr>
              <a:t>Early detection </a:t>
            </a:r>
            <a:r>
              <a:rPr lang="en-US" dirty="0">
                <a:latin typeface="Calisto MT" panose="02040603050505030304" pitchFamily="18" charset="0"/>
              </a:rPr>
              <a:t>through</a:t>
            </a:r>
            <a:r>
              <a:rPr lang="en-US" b="1" dirty="0">
                <a:latin typeface="Calisto MT" panose="02040603050505030304" pitchFamily="18" charset="0"/>
              </a:rPr>
              <a:t> sleep analysis </a:t>
            </a:r>
            <a:r>
              <a:rPr lang="en-US" dirty="0">
                <a:latin typeface="Calisto MT" panose="02040603050505030304" pitchFamily="18" charset="0"/>
              </a:rPr>
              <a:t>facilitates</a:t>
            </a:r>
            <a:r>
              <a:rPr lang="en-US" b="1" dirty="0">
                <a:latin typeface="Calisto MT" panose="02040603050505030304" pitchFamily="18" charset="0"/>
              </a:rPr>
              <a:t> timely interventions – of cardiovascular disease. Dementia ,Parkinson’s???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Calisto MT" panose="02040603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Introduction should align with disease risk prediction, which are the systems currently using </a:t>
            </a:r>
            <a:r>
              <a:rPr lang="en-IN" b="1" dirty="0" err="1">
                <a:latin typeface="Calisto MT" panose="02040603050505030304" pitchFamily="18" charset="0"/>
              </a:rPr>
              <a:t>polysomnograpy</a:t>
            </a:r>
            <a:r>
              <a:rPr lang="en-IN" b="1" dirty="0">
                <a:latin typeface="Calisto MT" panose="02040603050505030304" pitchFamily="18" charset="0"/>
              </a:rPr>
              <a:t> data and what are the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Corrections/Modifications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Problem with sleep in elderly?? Statistics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Relation of sleep with cardio vascular disease, any info from papers??give ref also </a:t>
            </a:r>
          </a:p>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3</a:t>
            </a:fld>
            <a:endParaRPr lang="en-IN"/>
          </a:p>
        </p:txBody>
      </p:sp>
    </p:spTree>
    <p:extLst>
      <p:ext uri="{BB962C8B-B14F-4D97-AF65-F5344CB8AC3E}">
        <p14:creationId xmlns:p14="http://schemas.microsoft.com/office/powerpoint/2010/main" val="3512213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the relevance of this picture in this slide?? </a:t>
            </a:r>
          </a:p>
          <a:p>
            <a:r>
              <a:rPr lang="en-IN" dirty="0"/>
              <a:t>Answer the following </a:t>
            </a:r>
            <a:r>
              <a:rPr lang="en-IN" dirty="0" err="1"/>
              <a:t>qtns</a:t>
            </a:r>
            <a:r>
              <a:rPr lang="en-IN" dirty="0"/>
              <a:t> to fill this slide</a:t>
            </a:r>
          </a:p>
          <a:p>
            <a:r>
              <a:rPr lang="en-IN" dirty="0"/>
              <a:t>What is the relevance of the study?</a:t>
            </a:r>
          </a:p>
          <a:p>
            <a:r>
              <a:rPr lang="en-IN" dirty="0"/>
              <a:t>Cardiovascular disease are prevalent in elderly? Any studies or references?</a:t>
            </a:r>
          </a:p>
          <a:p>
            <a:r>
              <a:rPr lang="en-IN" dirty="0"/>
              <a:t>Is there an existing method of predicting cardiovascular disease from sleep data?</a:t>
            </a:r>
          </a:p>
          <a:p>
            <a:r>
              <a:rPr lang="en-IN" dirty="0"/>
              <a:t>Light weight solutions are essential</a:t>
            </a:r>
          </a:p>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4</a:t>
            </a:fld>
            <a:endParaRPr lang="en-IN"/>
          </a:p>
        </p:txBody>
      </p:sp>
    </p:spTree>
    <p:extLst>
      <p:ext uri="{BB962C8B-B14F-4D97-AF65-F5344CB8AC3E}">
        <p14:creationId xmlns:p14="http://schemas.microsoft.com/office/powerpoint/2010/main" val="422780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Objectives of our project</a:t>
            </a:r>
          </a:p>
          <a:p>
            <a:r>
              <a:rPr lang="en-IN" dirty="0"/>
              <a:t>Optimal Feature Selection Algorithm </a:t>
            </a:r>
          </a:p>
          <a:p>
            <a:r>
              <a:rPr lang="en-IN" dirty="0"/>
              <a:t>Light weight Architecture for sleep Analysis – which method is used to design a light weight framework? NAS  (RL based, Genetic Algorithm)</a:t>
            </a:r>
          </a:p>
          <a:p>
            <a:endParaRPr lang="en-IN" dirty="0"/>
          </a:p>
          <a:p>
            <a:r>
              <a:rPr lang="en-IN" dirty="0"/>
              <a:t>Predictive model for heart risk prediction </a:t>
            </a:r>
          </a:p>
        </p:txBody>
      </p:sp>
      <p:sp>
        <p:nvSpPr>
          <p:cNvPr id="4" name="Slide Number Placeholder 3"/>
          <p:cNvSpPr>
            <a:spLocks noGrp="1"/>
          </p:cNvSpPr>
          <p:nvPr>
            <p:ph type="sldNum" sz="quarter" idx="5"/>
          </p:nvPr>
        </p:nvSpPr>
        <p:spPr/>
        <p:txBody>
          <a:bodyPr/>
          <a:lstStyle/>
          <a:p>
            <a:fld id="{18EE30E6-9EB3-46B3-B453-23E1904BDDC3}" type="slidenum">
              <a:rPr lang="en-IN" smtClean="0"/>
              <a:t>5</a:t>
            </a:fld>
            <a:endParaRPr lang="en-IN"/>
          </a:p>
        </p:txBody>
      </p:sp>
    </p:spTree>
    <p:extLst>
      <p:ext uri="{BB962C8B-B14F-4D97-AF65-F5344CB8AC3E}">
        <p14:creationId xmlns:p14="http://schemas.microsoft.com/office/powerpoint/2010/main" val="7530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does the picture depict? How it is related to </a:t>
            </a:r>
            <a:r>
              <a:rPr lang="en-IN" dirty="0" err="1"/>
              <a:t>keyfindings</a:t>
            </a:r>
            <a:r>
              <a:rPr lang="en-IN" dirty="0"/>
              <a:t> from Literature.</a:t>
            </a:r>
          </a:p>
        </p:txBody>
      </p:sp>
      <p:sp>
        <p:nvSpPr>
          <p:cNvPr id="4" name="Slide Number Placeholder 3"/>
          <p:cNvSpPr>
            <a:spLocks noGrp="1"/>
          </p:cNvSpPr>
          <p:nvPr>
            <p:ph type="sldNum" sz="quarter" idx="5"/>
          </p:nvPr>
        </p:nvSpPr>
        <p:spPr/>
        <p:txBody>
          <a:bodyPr/>
          <a:lstStyle/>
          <a:p>
            <a:fld id="{18EE30E6-9EB3-46B3-B453-23E1904BDDC3}" type="slidenum">
              <a:rPr lang="en-IN" smtClean="0"/>
              <a:t>7</a:t>
            </a:fld>
            <a:endParaRPr lang="en-IN"/>
          </a:p>
        </p:txBody>
      </p:sp>
    </p:spTree>
    <p:extLst>
      <p:ext uri="{BB962C8B-B14F-4D97-AF65-F5344CB8AC3E}">
        <p14:creationId xmlns:p14="http://schemas.microsoft.com/office/powerpoint/2010/main" val="201804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 did you arrive at Gap numbered 2, any refs??</a:t>
            </a:r>
          </a:p>
          <a:p>
            <a:r>
              <a:rPr lang="en-IN" dirty="0"/>
              <a:t>Are we doing </a:t>
            </a:r>
            <a:r>
              <a:rPr lang="en-IN" dirty="0" err="1"/>
              <a:t>longterm</a:t>
            </a:r>
            <a:r>
              <a:rPr lang="en-IN" dirty="0"/>
              <a:t> health prediction in phase 1? Do we have data for that?</a:t>
            </a:r>
          </a:p>
        </p:txBody>
      </p:sp>
      <p:sp>
        <p:nvSpPr>
          <p:cNvPr id="4" name="Slide Number Placeholder 3"/>
          <p:cNvSpPr>
            <a:spLocks noGrp="1"/>
          </p:cNvSpPr>
          <p:nvPr>
            <p:ph type="sldNum" sz="quarter" idx="5"/>
          </p:nvPr>
        </p:nvSpPr>
        <p:spPr/>
        <p:txBody>
          <a:bodyPr/>
          <a:lstStyle/>
          <a:p>
            <a:fld id="{18EE30E6-9EB3-46B3-B453-23E1904BDDC3}" type="slidenum">
              <a:rPr lang="en-IN" smtClean="0"/>
              <a:t>8</a:t>
            </a:fld>
            <a:endParaRPr lang="en-IN"/>
          </a:p>
        </p:txBody>
      </p:sp>
    </p:spTree>
    <p:extLst>
      <p:ext uri="{BB962C8B-B14F-4D97-AF65-F5344CB8AC3E}">
        <p14:creationId xmlns:p14="http://schemas.microsoft.com/office/powerpoint/2010/main" val="122297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Correct the architecture diagram based on the objectives. Accordingly change the modules for phase 1</a:t>
            </a:r>
          </a:p>
        </p:txBody>
      </p:sp>
      <p:sp>
        <p:nvSpPr>
          <p:cNvPr id="4" name="Slide Number Placeholder 3"/>
          <p:cNvSpPr>
            <a:spLocks noGrp="1"/>
          </p:cNvSpPr>
          <p:nvPr>
            <p:ph type="sldNum" sz="quarter" idx="5"/>
          </p:nvPr>
        </p:nvSpPr>
        <p:spPr/>
        <p:txBody>
          <a:bodyPr/>
          <a:lstStyle/>
          <a:p>
            <a:fld id="{18EE30E6-9EB3-46B3-B453-23E1904BDDC3}" type="slidenum">
              <a:rPr lang="en-IN" smtClean="0"/>
              <a:t>9</a:t>
            </a:fld>
            <a:endParaRPr lang="en-IN"/>
          </a:p>
        </p:txBody>
      </p:sp>
    </p:spTree>
    <p:extLst>
      <p:ext uri="{BB962C8B-B14F-4D97-AF65-F5344CB8AC3E}">
        <p14:creationId xmlns:p14="http://schemas.microsoft.com/office/powerpoint/2010/main" val="146801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17</a:t>
            </a:fld>
            <a:endParaRPr lang="en-IN"/>
          </a:p>
        </p:txBody>
      </p:sp>
    </p:spTree>
    <p:extLst>
      <p:ext uri="{BB962C8B-B14F-4D97-AF65-F5344CB8AC3E}">
        <p14:creationId xmlns:p14="http://schemas.microsoft.com/office/powerpoint/2010/main" val="1650191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B1-3372-48B0-BF9A-E8B0D66A9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325F-848E-4674-8D14-AA3DA16C8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D54100-98DF-4A28-9BF8-E86A1F560B62}"/>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5" name="Footer Placeholder 4">
            <a:extLst>
              <a:ext uri="{FF2B5EF4-FFF2-40B4-BE49-F238E27FC236}">
                <a16:creationId xmlns:a16="http://schemas.microsoft.com/office/drawing/2014/main" id="{3D7A7BDE-1137-4A98-9219-707F20799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8E49A-5440-4FE1-ABC5-11FC4190782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6860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5FDF-F601-41FD-8F1B-59A9F5EE36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A3654-1792-4F83-B64D-233B5E88E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5986C-C991-4F3D-9CBA-F6544A8B2841}"/>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5" name="Footer Placeholder 4">
            <a:extLst>
              <a:ext uri="{FF2B5EF4-FFF2-40B4-BE49-F238E27FC236}">
                <a16:creationId xmlns:a16="http://schemas.microsoft.com/office/drawing/2014/main" id="{2A88F46D-1102-469C-8ADF-2CF3A74C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B3704-AEE5-43AD-99BA-0AFCAC4C1C05}"/>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44357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1B5E-9785-4FD7-B155-7D3ADCFED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01AD12-433F-482B-92DA-90AD36D07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F635-AD31-49AF-8FCA-EF5F0AC05BAA}"/>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5" name="Footer Placeholder 4">
            <a:extLst>
              <a:ext uri="{FF2B5EF4-FFF2-40B4-BE49-F238E27FC236}">
                <a16:creationId xmlns:a16="http://schemas.microsoft.com/office/drawing/2014/main" id="{0DEDAFEA-B36F-47E4-A744-9D16E14B8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23C-846F-4701-98E1-2AA30C0D7C2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31324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DC06-3088-42D2-8F40-6F480CF9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074A-999D-4600-B4D0-6055B1583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D8D0-4BD8-4161-9F83-D5FFB51B4D68}"/>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5" name="Footer Placeholder 4">
            <a:extLst>
              <a:ext uri="{FF2B5EF4-FFF2-40B4-BE49-F238E27FC236}">
                <a16:creationId xmlns:a16="http://schemas.microsoft.com/office/drawing/2014/main" id="{B05A84EC-C363-4961-BCB0-1E75C981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90A75-1335-4BC4-ADE6-3D6153CCFB9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40433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FD6-2DBE-4606-BC7E-6ECC83E0C5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BFD17-4941-45D0-A94B-825AEA8AE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5B78-E08B-4674-BA2D-C6D0AD95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B4DE-C6E0-43C0-9C5C-5CBAFA9C44C9}"/>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6" name="Footer Placeholder 5">
            <a:extLst>
              <a:ext uri="{FF2B5EF4-FFF2-40B4-BE49-F238E27FC236}">
                <a16:creationId xmlns:a16="http://schemas.microsoft.com/office/drawing/2014/main" id="{CCEDF757-A17B-4E7E-95EC-C3D1684A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9B607-D2B7-4A58-889B-3D7FE1C365F1}"/>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154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72F9-2F59-4973-B3FF-FD6DCE55A6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2186A-852B-49CE-80A8-CEB575536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9C702-86B5-4E2F-A57A-E860E2E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DA572B-349B-4A78-AAE0-D48A5298D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CCFEC-E740-4761-88D9-107254DA4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83EEB-A8CC-4F87-A568-4AA732FBC6B2}"/>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8" name="Footer Placeholder 7">
            <a:extLst>
              <a:ext uri="{FF2B5EF4-FFF2-40B4-BE49-F238E27FC236}">
                <a16:creationId xmlns:a16="http://schemas.microsoft.com/office/drawing/2014/main" id="{EFD8D871-7F1F-474C-BE07-B566FE4663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C8DB53-8474-4095-AA09-B4C2F488B16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6211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09624-20AB-4018-936C-C64A1B463107}"/>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3" name="Footer Placeholder 2">
            <a:extLst>
              <a:ext uri="{FF2B5EF4-FFF2-40B4-BE49-F238E27FC236}">
                <a16:creationId xmlns:a16="http://schemas.microsoft.com/office/drawing/2014/main" id="{2DC54839-3857-4F43-8B7C-D63BB44A64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E522D-D444-4666-9DD4-01033EC3A87B}"/>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58633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D9F-4466-4F53-9AAB-E3E815147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8CA21C-A89D-4EEA-B9E4-6F3FDC76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C4D00-53E7-4681-9B2D-2952E2657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450E1-7C11-4EC1-A8C1-117BC4E6D65A}"/>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6" name="Footer Placeholder 5">
            <a:extLst>
              <a:ext uri="{FF2B5EF4-FFF2-40B4-BE49-F238E27FC236}">
                <a16:creationId xmlns:a16="http://schemas.microsoft.com/office/drawing/2014/main" id="{864CD824-36FA-4CFB-97E7-23693B1012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33C2F-7EAC-4ACD-A23F-E23737405CD4}"/>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6636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9157-5C58-4242-A86F-98463F57E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5E7F4-367D-4208-B3DC-182274CDE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C56A5B-B6AD-4097-932C-3E8E77F3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D7ED9-C05E-47C0-8B7E-E2B1DF5B482A}"/>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6" name="Footer Placeholder 5">
            <a:extLst>
              <a:ext uri="{FF2B5EF4-FFF2-40B4-BE49-F238E27FC236}">
                <a16:creationId xmlns:a16="http://schemas.microsoft.com/office/drawing/2014/main" id="{5C05CA0B-359F-4C2E-AD7C-45E2CBB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F037C-C980-4AF7-9C32-929CBBF046C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978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F787-CF72-4AD9-A2E9-4BCE3AE4E4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2738F-6BE8-40A6-91A4-84C9E66F2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BFD6E-B51C-4B6D-8974-650D504EF906}"/>
              </a:ext>
            </a:extLst>
          </p:cNvPr>
          <p:cNvSpPr>
            <a:spLocks noGrp="1"/>
          </p:cNvSpPr>
          <p:nvPr>
            <p:ph type="dt" sz="half" idx="10"/>
          </p:nvPr>
        </p:nvSpPr>
        <p:spPr/>
        <p:txBody>
          <a:bodyPr/>
          <a:lstStyle/>
          <a:p>
            <a:fld id="{0A4141DB-7750-451B-A040-0A3D20C5A8E8}" type="datetimeFigureOut">
              <a:rPr lang="en-IN" smtClean="0"/>
              <a:t>24-09-2025</a:t>
            </a:fld>
            <a:endParaRPr lang="en-IN"/>
          </a:p>
        </p:txBody>
      </p:sp>
      <p:sp>
        <p:nvSpPr>
          <p:cNvPr id="5" name="Footer Placeholder 4">
            <a:extLst>
              <a:ext uri="{FF2B5EF4-FFF2-40B4-BE49-F238E27FC236}">
                <a16:creationId xmlns:a16="http://schemas.microsoft.com/office/drawing/2014/main" id="{61854563-0E79-4042-B36B-F0899591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FFB683-83FB-43F1-924F-C37D43EEA21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18328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84A66-1229-4ED6-A9D1-8F02E81480AE}"/>
              </a:ext>
            </a:extLst>
          </p:cNvPr>
          <p:cNvSpPr>
            <a:spLocks noGrp="1"/>
          </p:cNvSpPr>
          <p:nvPr>
            <p:ph type="title"/>
          </p:nvPr>
        </p:nvSpPr>
        <p:spPr>
          <a:xfrm>
            <a:off x="838200" y="365126"/>
            <a:ext cx="10515600" cy="43606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CB1AC7-8752-4D00-B2A2-8AB4F1C01B0A}"/>
              </a:ext>
            </a:extLst>
          </p:cNvPr>
          <p:cNvSpPr>
            <a:spLocks noGrp="1"/>
          </p:cNvSpPr>
          <p:nvPr>
            <p:ph type="body" idx="1"/>
          </p:nvPr>
        </p:nvSpPr>
        <p:spPr>
          <a:xfrm>
            <a:off x="838200" y="992777"/>
            <a:ext cx="10515600" cy="5184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8661F-0625-4389-83BE-429476154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141DB-7750-451B-A040-0A3D20C5A8E8}" type="datetimeFigureOut">
              <a:rPr lang="en-IN" smtClean="0"/>
              <a:t>24-09-2025</a:t>
            </a:fld>
            <a:endParaRPr lang="en-IN"/>
          </a:p>
        </p:txBody>
      </p:sp>
      <p:sp>
        <p:nvSpPr>
          <p:cNvPr id="5" name="Footer Placeholder 4">
            <a:extLst>
              <a:ext uri="{FF2B5EF4-FFF2-40B4-BE49-F238E27FC236}">
                <a16:creationId xmlns:a16="http://schemas.microsoft.com/office/drawing/2014/main" id="{9762604A-DE26-4FC2-8337-AF8A963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ABA0C0-1904-41CE-9E06-BC9E5A69A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9C27-A924-4FB9-B12B-4FB85672B464}" type="slidenum">
              <a:rPr lang="en-IN" smtClean="0"/>
              <a:t>‹#›</a:t>
            </a:fld>
            <a:endParaRPr lang="en-IN"/>
          </a:p>
        </p:txBody>
      </p:sp>
      <p:pic>
        <p:nvPicPr>
          <p:cNvPr id="7" name="Picture 6">
            <a:extLst>
              <a:ext uri="{FF2B5EF4-FFF2-40B4-BE49-F238E27FC236}">
                <a16:creationId xmlns:a16="http://schemas.microsoft.com/office/drawing/2014/main" id="{C1703A67-7610-4F30-9DA1-29E339510F05}"/>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8" name="Picture 7">
            <a:extLst>
              <a:ext uri="{FF2B5EF4-FFF2-40B4-BE49-F238E27FC236}">
                <a16:creationId xmlns:a16="http://schemas.microsoft.com/office/drawing/2014/main" id="{D54CC57E-CE71-4F72-B89D-034E1FBAC5C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76231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101/2025.02.04.25321675"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804-1F07-4BEE-9EF3-242F6526BF4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3ED1E86-6AC3-4B83-85F5-4B9DBDA3F823}"/>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569BEA63-6D42-4045-A1CE-EECC4791E94E}"/>
              </a:ext>
            </a:extLst>
          </p:cNvPr>
          <p:cNvSpPr/>
          <p:nvPr/>
        </p:nvSpPr>
        <p:spPr>
          <a:xfrm>
            <a:off x="0" y="0"/>
            <a:ext cx="12191999"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A picture containing drawing&#10;&#10;Description automatically generated">
            <a:extLst>
              <a:ext uri="{FF2B5EF4-FFF2-40B4-BE49-F238E27FC236}">
                <a16:creationId xmlns:a16="http://schemas.microsoft.com/office/drawing/2014/main" id="{993B45BB-FAE8-433F-8A1C-39CBD0DB4621}"/>
              </a:ext>
            </a:extLst>
          </p:cNvPr>
          <p:cNvPicPr>
            <a:picLocks noChangeAspect="1"/>
          </p:cNvPicPr>
          <p:nvPr/>
        </p:nvPicPr>
        <p:blipFill>
          <a:blip r:embed="rId2"/>
          <a:stretch>
            <a:fillRect/>
          </a:stretch>
        </p:blipFill>
        <p:spPr>
          <a:xfrm>
            <a:off x="3084954" y="2000581"/>
            <a:ext cx="3443174" cy="1104899"/>
          </a:xfrm>
          <a:prstGeom prst="rect">
            <a:avLst/>
          </a:prstGeom>
        </p:spPr>
      </p:pic>
      <p:sp>
        <p:nvSpPr>
          <p:cNvPr id="7" name="TextBox 6">
            <a:extLst>
              <a:ext uri="{FF2B5EF4-FFF2-40B4-BE49-F238E27FC236}">
                <a16:creationId xmlns:a16="http://schemas.microsoft.com/office/drawing/2014/main" id="{E39019EF-39C4-4A72-8DBB-45712BDC02E5}"/>
              </a:ext>
            </a:extLst>
          </p:cNvPr>
          <p:cNvSpPr txBox="1"/>
          <p:nvPr/>
        </p:nvSpPr>
        <p:spPr>
          <a:xfrm>
            <a:off x="6638687" y="383828"/>
            <a:ext cx="5394959" cy="1815882"/>
          </a:xfrm>
          <a:prstGeom prst="rect">
            <a:avLst/>
          </a:prstGeom>
          <a:noFill/>
        </p:spPr>
        <p:txBody>
          <a:bodyPr wrap="square" lIns="91440" tIns="45720" rIns="91440" bIns="45720" rtlCol="0" anchor="t">
            <a:spAutoFit/>
          </a:bodyPr>
          <a:lstStyle/>
          <a:p>
            <a:r>
              <a:rPr lang="en-IN" sz="2800" b="1" dirty="0">
                <a:solidFill>
                  <a:schemeClr val="bg1"/>
                </a:solidFill>
                <a:latin typeface="Times New Roman"/>
                <a:cs typeface="Times New Roman"/>
              </a:rPr>
              <a:t>22AIE498   </a:t>
            </a:r>
            <a:endParaRPr lang="en-US" sz="2800" dirty="0">
              <a:solidFill>
                <a:schemeClr val="bg1"/>
              </a:solidFill>
              <a:latin typeface="Times New Roman"/>
              <a:cs typeface="Times New Roman"/>
            </a:endParaRPr>
          </a:p>
          <a:p>
            <a:r>
              <a:rPr lang="en-IN" sz="2800" b="1" dirty="0">
                <a:solidFill>
                  <a:schemeClr val="bg1"/>
                </a:solidFill>
                <a:latin typeface="Times New Roman"/>
                <a:cs typeface="Times New Roman"/>
              </a:rPr>
              <a:t>PROJECT PHASE 1</a:t>
            </a:r>
          </a:p>
          <a:p>
            <a:endParaRPr lang="en-IN" sz="2800" b="1" dirty="0">
              <a:solidFill>
                <a:schemeClr val="bg1"/>
              </a:solidFill>
              <a:latin typeface="Times New Roman"/>
              <a:cs typeface="Times New Roman"/>
            </a:endParaRPr>
          </a:p>
          <a:p>
            <a:r>
              <a:rPr lang="en-IN" sz="2800" b="1" dirty="0">
                <a:solidFill>
                  <a:schemeClr val="bg1"/>
                </a:solidFill>
                <a:latin typeface="Times New Roman"/>
                <a:cs typeface="Times New Roman"/>
              </a:rPr>
              <a:t>REVIEW - 1</a:t>
            </a:r>
          </a:p>
        </p:txBody>
      </p:sp>
      <p:cxnSp>
        <p:nvCxnSpPr>
          <p:cNvPr id="8" name="Straight Connector 7">
            <a:extLst>
              <a:ext uri="{FF2B5EF4-FFF2-40B4-BE49-F238E27FC236}">
                <a16:creationId xmlns:a16="http://schemas.microsoft.com/office/drawing/2014/main" id="{F8E7993D-50A7-4079-A22E-A3E4FEFA102A}"/>
              </a:ext>
            </a:extLst>
          </p:cNvPr>
          <p:cNvCxnSpPr>
            <a:cxnSpLocks/>
          </p:cNvCxnSpPr>
          <p:nvPr/>
        </p:nvCxnSpPr>
        <p:spPr>
          <a:xfrm>
            <a:off x="6553910" y="1871975"/>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pic>
        <p:nvPicPr>
          <p:cNvPr id="11" name="Picture 1" descr="A person in a white shirt&#10;&#10;Description automatically generated">
            <a:extLst>
              <a:ext uri="{FF2B5EF4-FFF2-40B4-BE49-F238E27FC236}">
                <a16:creationId xmlns:a16="http://schemas.microsoft.com/office/drawing/2014/main" id="{4B50A742-4204-487A-9558-6A05025F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9827" y="280527"/>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mritapuri Campus | Amrita Vishwa Vidyapeetham">
            <a:extLst>
              <a:ext uri="{FF2B5EF4-FFF2-40B4-BE49-F238E27FC236}">
                <a16:creationId xmlns:a16="http://schemas.microsoft.com/office/drawing/2014/main" id="{D9708715-13EC-4C66-A09A-A0E399FC6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3291089"/>
            <a:ext cx="12224272" cy="359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12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9538-B176-45F6-3124-AEAE3DA9530E}"/>
              </a:ext>
            </a:extLst>
          </p:cNvPr>
          <p:cNvSpPr>
            <a:spLocks noGrp="1"/>
          </p:cNvSpPr>
          <p:nvPr>
            <p:ph type="title"/>
          </p:nvPr>
        </p:nvSpPr>
        <p:spPr>
          <a:xfrm>
            <a:off x="373626" y="345462"/>
            <a:ext cx="10515600" cy="436064"/>
          </a:xfrm>
        </p:spPr>
        <p:txBody>
          <a:bodyPr>
            <a:noAutofit/>
          </a:bodyPr>
          <a:lstStyle/>
          <a:p>
            <a:r>
              <a:rPr lang="en-IN" sz="3600" b="1" u="sng" dirty="0">
                <a:latin typeface="Calisto MT" panose="02040603050505030304" pitchFamily="18" charset="0"/>
              </a:rPr>
              <a:t>Methodology – Phase 1 (Part A : Modules)</a:t>
            </a:r>
          </a:p>
        </p:txBody>
      </p:sp>
      <p:sp>
        <p:nvSpPr>
          <p:cNvPr id="7" name="Rectangle 4">
            <a:extLst>
              <a:ext uri="{FF2B5EF4-FFF2-40B4-BE49-F238E27FC236}">
                <a16:creationId xmlns:a16="http://schemas.microsoft.com/office/drawing/2014/main" id="{E1EC5403-A769-BF05-2019-55E3F8B6E4F4}"/>
              </a:ext>
            </a:extLst>
          </p:cNvPr>
          <p:cNvSpPr>
            <a:spLocks noChangeArrowheads="1"/>
          </p:cNvSpPr>
          <p:nvPr/>
        </p:nvSpPr>
        <p:spPr bwMode="auto">
          <a:xfrm rot="10800000" flipV="1">
            <a:off x="475225" y="1215157"/>
            <a:ext cx="5610613"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a:pPr>
            <a:r>
              <a:rPr lang="en-US" sz="1600" b="1" dirty="0">
                <a:latin typeface="Calisto MT" panose="02040603050505030304" pitchFamily="18" charset="0"/>
              </a:rPr>
              <a:t>Preprocessing</a:t>
            </a:r>
          </a:p>
          <a:p>
            <a:r>
              <a:rPr lang="en-US" sz="1600" dirty="0">
                <a:latin typeface="Calisto MT" panose="02040603050505030304" pitchFamily="18" charset="0"/>
              </a:rPr>
              <a:t>This stage transforms raw signals by:</a:t>
            </a:r>
          </a:p>
          <a:p>
            <a:pPr marL="342900" indent="-342900">
              <a:buFont typeface="Arial" panose="020B0604020202020204" pitchFamily="34" charset="0"/>
              <a:buChar char="•"/>
            </a:pPr>
            <a:r>
              <a:rPr lang="en-US" sz="1600" dirty="0">
                <a:latin typeface="Calisto MT" panose="02040603050505030304" pitchFamily="18" charset="0"/>
              </a:rPr>
              <a:t>Segmenting them into epochs</a:t>
            </a:r>
          </a:p>
          <a:p>
            <a:pPr marL="342900" indent="-342900">
              <a:buFont typeface="Arial" panose="020B0604020202020204" pitchFamily="34" charset="0"/>
              <a:buChar char="•"/>
            </a:pPr>
            <a:r>
              <a:rPr lang="en-US" sz="1600" dirty="0">
                <a:latin typeface="Calisto MT" panose="02040603050505030304" pitchFamily="18" charset="0"/>
              </a:rPr>
              <a:t>Applying band-pass filters to isolate relevant frequencies</a:t>
            </a:r>
          </a:p>
          <a:p>
            <a:pPr marL="342900" indent="-342900">
              <a:buFont typeface="Arial" panose="020B0604020202020204" pitchFamily="34" charset="0"/>
              <a:buChar char="•"/>
            </a:pPr>
            <a:r>
              <a:rPr lang="en-US" sz="1600" dirty="0">
                <a:latin typeface="Calisto MT" panose="02040603050505030304" pitchFamily="18" charset="0"/>
              </a:rPr>
              <a:t>Performing standardization and normalization to ensure uniform data scaling for modeling</a:t>
            </a:r>
          </a:p>
        </p:txBody>
      </p:sp>
      <p:sp>
        <p:nvSpPr>
          <p:cNvPr id="3" name="Rectangle 4">
            <a:extLst>
              <a:ext uri="{FF2B5EF4-FFF2-40B4-BE49-F238E27FC236}">
                <a16:creationId xmlns:a16="http://schemas.microsoft.com/office/drawing/2014/main" id="{98FE5E70-BCD8-3C1D-1677-B6F8428799FE}"/>
              </a:ext>
            </a:extLst>
          </p:cNvPr>
          <p:cNvSpPr>
            <a:spLocks noChangeArrowheads="1"/>
          </p:cNvSpPr>
          <p:nvPr/>
        </p:nvSpPr>
        <p:spPr bwMode="auto">
          <a:xfrm rot="10800000" flipV="1">
            <a:off x="465064" y="2933105"/>
            <a:ext cx="5620774"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startAt="2"/>
            </a:pPr>
            <a:r>
              <a:rPr lang="en-US" sz="1600" b="1" dirty="0">
                <a:latin typeface="Calisto MT" panose="02040603050505030304" pitchFamily="18" charset="0"/>
              </a:rPr>
              <a:t>Pre-Training</a:t>
            </a:r>
          </a:p>
          <a:p>
            <a:r>
              <a:rPr lang="en-US" sz="1600" dirty="0">
                <a:latin typeface="Calisto MT" panose="02040603050505030304" pitchFamily="18" charset="0"/>
              </a:rPr>
              <a:t>A resource-efficient neural network designed to execute subtasks:</a:t>
            </a:r>
          </a:p>
          <a:p>
            <a:pPr marL="342900" indent="-342900">
              <a:buFont typeface="Arial" panose="020B0604020202020204" pitchFamily="34" charset="0"/>
              <a:buChar char="•"/>
            </a:pPr>
            <a:r>
              <a:rPr lang="en-US" sz="1600" dirty="0">
                <a:latin typeface="Calisto MT" panose="02040603050505030304" pitchFamily="18" charset="0"/>
              </a:rPr>
              <a:t>Signal Reconstruction</a:t>
            </a:r>
          </a:p>
          <a:p>
            <a:pPr marL="342900" indent="-342900">
              <a:buFont typeface="Arial" panose="020B0604020202020204" pitchFamily="34" charset="0"/>
              <a:buChar char="•"/>
            </a:pPr>
            <a:r>
              <a:rPr lang="en-US" sz="1600" dirty="0">
                <a:latin typeface="Calisto MT" panose="02040603050505030304" pitchFamily="18" charset="0"/>
              </a:rPr>
              <a:t>Sleep staging</a:t>
            </a:r>
          </a:p>
          <a:p>
            <a:pPr marL="342900" indent="-342900">
              <a:buFont typeface="Arial" panose="020B0604020202020204" pitchFamily="34" charset="0"/>
              <a:buChar char="•"/>
            </a:pPr>
            <a:r>
              <a:rPr lang="en-US" sz="1600" dirty="0">
                <a:latin typeface="Calisto MT" panose="02040603050505030304" pitchFamily="18" charset="0"/>
              </a:rPr>
              <a:t>Cross modality prediction</a:t>
            </a:r>
          </a:p>
        </p:txBody>
      </p:sp>
      <p:sp>
        <p:nvSpPr>
          <p:cNvPr id="5" name="Rectangle 4">
            <a:extLst>
              <a:ext uri="{FF2B5EF4-FFF2-40B4-BE49-F238E27FC236}">
                <a16:creationId xmlns:a16="http://schemas.microsoft.com/office/drawing/2014/main" id="{2BB0E909-53AB-575D-465C-6C13308339B8}"/>
              </a:ext>
            </a:extLst>
          </p:cNvPr>
          <p:cNvSpPr>
            <a:spLocks noChangeArrowheads="1"/>
          </p:cNvSpPr>
          <p:nvPr/>
        </p:nvSpPr>
        <p:spPr bwMode="auto">
          <a:xfrm rot="10800000" flipV="1">
            <a:off x="454906" y="4674098"/>
            <a:ext cx="5641094"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3"/>
            </a:pPr>
            <a:r>
              <a:rPr lang="en-US" sz="1600" b="1" dirty="0">
                <a:latin typeface="Calisto MT" panose="02040603050505030304" pitchFamily="18" charset="0"/>
              </a:rPr>
              <a:t>Neural Architecture Search (NAS)</a:t>
            </a:r>
          </a:p>
          <a:p>
            <a:r>
              <a:rPr lang="en-US" sz="1600" dirty="0">
                <a:latin typeface="Calisto MT" panose="02040603050505030304" pitchFamily="18" charset="0"/>
              </a:rPr>
              <a:t>Automates the process of discovering optimal model architectures by:</a:t>
            </a:r>
          </a:p>
          <a:p>
            <a:pPr marL="285750" indent="-285750">
              <a:buFont typeface="Arial" panose="020B0604020202020204" pitchFamily="34" charset="0"/>
              <a:buChar char="•"/>
            </a:pPr>
            <a:r>
              <a:rPr lang="en-US" sz="1600" dirty="0">
                <a:latin typeface="Calisto MT" panose="02040603050505030304" pitchFamily="18" charset="0"/>
              </a:rPr>
              <a:t>Exploring possible configurations</a:t>
            </a:r>
          </a:p>
          <a:p>
            <a:pPr marL="285750" indent="-285750">
              <a:buFont typeface="Arial" panose="020B0604020202020204" pitchFamily="34" charset="0"/>
              <a:buChar char="•"/>
            </a:pPr>
            <a:r>
              <a:rPr lang="en-US" sz="1600" dirty="0">
                <a:latin typeface="Calisto MT" panose="02040603050505030304" pitchFamily="18" charset="0"/>
              </a:rPr>
              <a:t>Evaluating their performance on PSG data</a:t>
            </a:r>
          </a:p>
        </p:txBody>
      </p:sp>
      <p:sp>
        <p:nvSpPr>
          <p:cNvPr id="8" name="Rectangle 7">
            <a:extLst>
              <a:ext uri="{FF2B5EF4-FFF2-40B4-BE49-F238E27FC236}">
                <a16:creationId xmlns:a16="http://schemas.microsoft.com/office/drawing/2014/main" id="{00AE1F66-275D-8D79-7D62-8F9433B37E58}"/>
              </a:ext>
            </a:extLst>
          </p:cNvPr>
          <p:cNvSpPr>
            <a:spLocks noChangeArrowheads="1"/>
          </p:cNvSpPr>
          <p:nvPr/>
        </p:nvSpPr>
        <p:spPr bwMode="auto">
          <a:xfrm rot="10800000" flipV="1">
            <a:off x="6329683" y="2933105"/>
            <a:ext cx="5641094"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5"/>
            </a:pPr>
            <a:r>
              <a:rPr lang="en-US" sz="1600" b="1" dirty="0">
                <a:latin typeface="Calisto MT" panose="02040603050505030304" pitchFamily="18" charset="0"/>
              </a:rPr>
              <a:t>Fine-tuning</a:t>
            </a:r>
          </a:p>
          <a:p>
            <a:r>
              <a:rPr lang="en-US" sz="1600" dirty="0">
                <a:latin typeface="Calisto MT" panose="02040603050505030304" pitchFamily="18" charset="0"/>
              </a:rPr>
              <a:t>Adapts and optimizes the lightweight model for edge deployment by:</a:t>
            </a:r>
          </a:p>
          <a:p>
            <a:pPr marL="285750" indent="-285750">
              <a:buFont typeface="Arial" panose="020B0604020202020204" pitchFamily="34" charset="0"/>
              <a:buChar char="•"/>
            </a:pPr>
            <a:r>
              <a:rPr lang="en-US" sz="1600" dirty="0">
                <a:latin typeface="Calisto MT" panose="02040603050505030304" pitchFamily="18" charset="0"/>
              </a:rPr>
              <a:t>Freezing the layers and adapting the model for the main task.</a:t>
            </a:r>
          </a:p>
          <a:p>
            <a:pPr marL="285750" indent="-285750">
              <a:buFont typeface="Arial" panose="020B0604020202020204" pitchFamily="34" charset="0"/>
              <a:buChar char="•"/>
            </a:pPr>
            <a:r>
              <a:rPr lang="en-US" sz="1600" dirty="0">
                <a:latin typeface="Calisto MT" panose="02040603050505030304" pitchFamily="18" charset="0"/>
              </a:rPr>
              <a:t>Tunes the model to now forecast health risks.</a:t>
            </a:r>
          </a:p>
        </p:txBody>
      </p:sp>
      <p:sp>
        <p:nvSpPr>
          <p:cNvPr id="11" name="Rectangle 10">
            <a:extLst>
              <a:ext uri="{FF2B5EF4-FFF2-40B4-BE49-F238E27FC236}">
                <a16:creationId xmlns:a16="http://schemas.microsoft.com/office/drawing/2014/main" id="{4116A2E7-C993-746E-2069-BFE00CF44910}"/>
              </a:ext>
            </a:extLst>
          </p:cNvPr>
          <p:cNvSpPr>
            <a:spLocks noChangeArrowheads="1"/>
          </p:cNvSpPr>
          <p:nvPr/>
        </p:nvSpPr>
        <p:spPr bwMode="auto">
          <a:xfrm rot="10800000" flipV="1">
            <a:off x="6329683" y="4674098"/>
            <a:ext cx="5641094"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6"/>
            </a:pPr>
            <a:r>
              <a:rPr lang="en-US" sz="1600" b="1" dirty="0">
                <a:latin typeface="Calisto MT" panose="02040603050505030304" pitchFamily="18" charset="0"/>
              </a:rPr>
              <a:t>Edge Devices</a:t>
            </a:r>
          </a:p>
          <a:p>
            <a:r>
              <a:rPr lang="en-US" sz="1600" dirty="0">
                <a:latin typeface="Calisto MT" panose="02040603050505030304" pitchFamily="18" charset="0"/>
              </a:rPr>
              <a:t>Hosts the final optimized models, enabling:</a:t>
            </a:r>
          </a:p>
          <a:p>
            <a:pPr marL="285750" indent="-285750">
              <a:buFont typeface="Arial" panose="020B0604020202020204" pitchFamily="34" charset="0"/>
              <a:buChar char="•"/>
            </a:pPr>
            <a:r>
              <a:rPr lang="en-US" sz="1600" dirty="0">
                <a:latin typeface="Calisto MT" panose="02040603050505030304" pitchFamily="18" charset="0"/>
              </a:rPr>
              <a:t>Real-time fast inference</a:t>
            </a:r>
          </a:p>
          <a:p>
            <a:pPr marL="285750" indent="-285750">
              <a:buFont typeface="Arial" panose="020B0604020202020204" pitchFamily="34" charset="0"/>
              <a:buChar char="•"/>
            </a:pPr>
            <a:r>
              <a:rPr lang="en-US" sz="1600" dirty="0">
                <a:latin typeface="Calisto MT" panose="02040603050505030304" pitchFamily="18" charset="0"/>
              </a:rPr>
              <a:t>Low-resource decision support in clinical or home environments</a:t>
            </a:r>
          </a:p>
        </p:txBody>
      </p:sp>
      <p:sp>
        <p:nvSpPr>
          <p:cNvPr id="18" name="Rectangle 17">
            <a:extLst>
              <a:ext uri="{FF2B5EF4-FFF2-40B4-BE49-F238E27FC236}">
                <a16:creationId xmlns:a16="http://schemas.microsoft.com/office/drawing/2014/main" id="{12D6C544-D2FA-1B14-1572-A5196A2F538E}"/>
              </a:ext>
            </a:extLst>
          </p:cNvPr>
          <p:cNvSpPr>
            <a:spLocks noChangeArrowheads="1"/>
          </p:cNvSpPr>
          <p:nvPr/>
        </p:nvSpPr>
        <p:spPr bwMode="auto">
          <a:xfrm rot="10800000" flipV="1">
            <a:off x="6329683" y="1215156"/>
            <a:ext cx="5641094"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Font typeface="+mj-lt"/>
              <a:buAutoNum type="arabicPeriod" startAt="4"/>
            </a:pPr>
            <a:r>
              <a:rPr lang="en-US" sz="1600" b="1" dirty="0">
                <a:latin typeface="Calisto MT" panose="02040603050505030304" pitchFamily="18" charset="0"/>
              </a:rPr>
              <a:t>Knowledge Distillation</a:t>
            </a:r>
          </a:p>
          <a:p>
            <a:r>
              <a:rPr lang="en-US" sz="1600" dirty="0">
                <a:latin typeface="Calisto MT" panose="02040603050505030304" pitchFamily="18" charset="0"/>
              </a:rPr>
              <a:t>Transfers predictive knowledge from a larger, complex </a:t>
            </a:r>
            <a:r>
              <a:rPr lang="en-US" sz="1600" i="1" dirty="0">
                <a:latin typeface="Calisto MT" panose="02040603050505030304" pitchFamily="18" charset="0"/>
              </a:rPr>
              <a:t>teacher</a:t>
            </a:r>
            <a:r>
              <a:rPr lang="en-US" sz="1600" dirty="0">
                <a:latin typeface="Calisto MT" panose="02040603050505030304" pitchFamily="18" charset="0"/>
              </a:rPr>
              <a:t> model to a smaller </a:t>
            </a:r>
            <a:r>
              <a:rPr lang="en-US" sz="1600" i="1" dirty="0">
                <a:latin typeface="Calisto MT" panose="02040603050505030304" pitchFamily="18" charset="0"/>
              </a:rPr>
              <a:t>student</a:t>
            </a:r>
            <a:r>
              <a:rPr lang="en-US" sz="1600" dirty="0">
                <a:latin typeface="Calisto MT" panose="02040603050505030304" pitchFamily="18" charset="0"/>
              </a:rPr>
              <a:t> model by:</a:t>
            </a:r>
          </a:p>
          <a:p>
            <a:pPr marL="285750" indent="-285750">
              <a:buFont typeface="Arial" panose="020B0604020202020204" pitchFamily="34" charset="0"/>
              <a:buChar char="•"/>
            </a:pPr>
            <a:r>
              <a:rPr lang="en-US" sz="1600" dirty="0">
                <a:latin typeface="Calisto MT" panose="02040603050505030304" pitchFamily="18" charset="0"/>
              </a:rPr>
              <a:t>Minimizing inference cost</a:t>
            </a:r>
          </a:p>
          <a:p>
            <a:pPr marL="285750" indent="-285750">
              <a:buFont typeface="Arial" panose="020B0604020202020204" pitchFamily="34" charset="0"/>
              <a:buChar char="•"/>
            </a:pPr>
            <a:r>
              <a:rPr lang="en-US" sz="1600" dirty="0">
                <a:latin typeface="Calisto MT" panose="02040603050505030304" pitchFamily="18" charset="0"/>
              </a:rPr>
              <a:t>Retaining essential information through distillation loss</a:t>
            </a:r>
          </a:p>
        </p:txBody>
      </p:sp>
    </p:spTree>
    <p:extLst>
      <p:ext uri="{BB962C8B-B14F-4D97-AF65-F5344CB8AC3E}">
        <p14:creationId xmlns:p14="http://schemas.microsoft.com/office/powerpoint/2010/main" val="356736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C1974A-BD0C-90C6-C0DC-B1C1BA8CCE96}"/>
              </a:ext>
            </a:extLst>
          </p:cNvPr>
          <p:cNvSpPr txBox="1">
            <a:spLocks/>
          </p:cNvSpPr>
          <p:nvPr/>
        </p:nvSpPr>
        <p:spPr>
          <a:xfrm>
            <a:off x="189270" y="244973"/>
            <a:ext cx="10515600"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Methodology – Phase 1 (Part B)</a:t>
            </a:r>
            <a:endParaRPr lang="en-IN" sz="3600" u="sng" dirty="0">
              <a:latin typeface="Calisto MT" panose="02040603050505030304" pitchFamily="18" charset="0"/>
            </a:endParaRPr>
          </a:p>
        </p:txBody>
      </p:sp>
      <p:sp>
        <p:nvSpPr>
          <p:cNvPr id="2" name="Content Placeholder 1">
            <a:extLst>
              <a:ext uri="{FF2B5EF4-FFF2-40B4-BE49-F238E27FC236}">
                <a16:creationId xmlns:a16="http://schemas.microsoft.com/office/drawing/2014/main" id="{74E78848-D047-AFD3-B1D0-3DF4E1554304}"/>
              </a:ext>
            </a:extLst>
          </p:cNvPr>
          <p:cNvSpPr>
            <a:spLocks noGrp="1" noChangeArrowheads="1"/>
          </p:cNvSpPr>
          <p:nvPr>
            <p:ph idx="1"/>
          </p:nvPr>
        </p:nvSpPr>
        <p:spPr bwMode="auto">
          <a:xfrm>
            <a:off x="247651" y="1150810"/>
            <a:ext cx="1173099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Dataset Selection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We collect multimodal polysomnography (PSG) data from diverse sources including Sleep </a:t>
            </a:r>
            <a:r>
              <a:rPr kumimoji="0" lang="en-US" altLang="en-US" sz="1600" b="0" i="0" u="none" strike="noStrike" cap="none" normalizeH="0" baseline="0" dirty="0" err="1">
                <a:ln>
                  <a:noFill/>
                </a:ln>
                <a:solidFill>
                  <a:schemeClr val="tx1"/>
                </a:solidFill>
                <a:effectLst/>
                <a:latin typeface="Calisto MT" panose="02040603050505030304" pitchFamily="18" charset="0"/>
              </a:rPr>
              <a:t>EDFx</a:t>
            </a:r>
            <a:r>
              <a:rPr kumimoji="0" lang="en-US" altLang="en-US" sz="1600" b="0" i="0" u="none" strike="noStrike" cap="none" normalizeH="0" baseline="0" dirty="0">
                <a:ln>
                  <a:noFill/>
                </a:ln>
                <a:solidFill>
                  <a:schemeClr val="tx1"/>
                </a:solidFill>
                <a:effectLst/>
                <a:latin typeface="Calisto MT" panose="02040603050505030304" pitchFamily="18" charset="0"/>
              </a:rPr>
              <a:t>, SHHS, MROS, MESA, </a:t>
            </a:r>
            <a:r>
              <a:rPr kumimoji="0" lang="en-US" altLang="en-US" sz="1600" b="0" i="0" u="none" strike="noStrike" cap="none" normalizeH="0" baseline="0" dirty="0" err="1">
                <a:ln>
                  <a:noFill/>
                </a:ln>
                <a:solidFill>
                  <a:schemeClr val="tx1"/>
                </a:solidFill>
                <a:effectLst/>
                <a:latin typeface="Calisto MT" panose="02040603050505030304" pitchFamily="18" charset="0"/>
              </a:rPr>
              <a:t>CinC</a:t>
            </a:r>
            <a:r>
              <a:rPr kumimoji="0" lang="en-US" altLang="en-US" sz="1600" b="0" i="0" u="none" strike="noStrike" cap="none" normalizeH="0" baseline="0" dirty="0">
                <a:ln>
                  <a:noFill/>
                </a:ln>
                <a:solidFill>
                  <a:schemeClr val="tx1"/>
                </a:solidFill>
                <a:effectLst/>
                <a:latin typeface="Calisto MT" panose="02040603050505030304" pitchFamily="18" charset="0"/>
              </a:rPr>
              <a:t>, WSC, and DREEM, ensuring broad coverage of demographics and recording conditions.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Generalization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To harmonize heterogeneous datasets, we standardize channel orderings, variable naming conventions, and align recording timelines for consistency across studies.</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Preprocessing</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The raw signals are segmented into 30-second epochs, passed through band-pass filters to isolate relevant frequency bands, resampled to a common 100 Hz rate, and cleaned by excluding corrupted segments. Finally, normalization and standardization are applied to maintain uniform signal scaling.</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Calisto MT" panose="02040603050505030304" pitchFamily="18" charset="0"/>
              </a:rPr>
              <a:t> Architecture Design</a:t>
            </a:r>
            <a:br>
              <a:rPr kumimoji="0" lang="en-US" altLang="en-US" sz="1600" b="0" i="0" u="none" strike="noStrike" cap="none" normalizeH="0" baseline="0" dirty="0">
                <a:ln>
                  <a:noFill/>
                </a:ln>
                <a:solidFill>
                  <a:schemeClr val="tx1"/>
                </a:solidFill>
                <a:effectLst/>
                <a:latin typeface="Calisto MT" panose="02040603050505030304" pitchFamily="18" charset="0"/>
              </a:rPr>
            </a:br>
            <a:r>
              <a:rPr kumimoji="0" lang="en-US" altLang="en-US" sz="1600" b="0" i="0" u="none" strike="noStrike" cap="none" normalizeH="0" baseline="0" dirty="0">
                <a:ln>
                  <a:noFill/>
                </a:ln>
                <a:solidFill>
                  <a:schemeClr val="tx1"/>
                </a:solidFill>
                <a:effectLst/>
                <a:latin typeface="Calisto MT" panose="02040603050505030304" pitchFamily="18" charset="0"/>
              </a:rPr>
              <a:t>We experiment with lightweight deep learning architectures—such as </a:t>
            </a:r>
            <a:r>
              <a:rPr kumimoji="0" lang="en-US" altLang="en-US" sz="1600" b="0" i="0" u="none" strike="noStrike" cap="none" normalizeH="0" baseline="0" dirty="0" err="1">
                <a:ln>
                  <a:noFill/>
                </a:ln>
                <a:solidFill>
                  <a:schemeClr val="tx1"/>
                </a:solidFill>
                <a:effectLst/>
                <a:latin typeface="Calisto MT" panose="02040603050505030304" pitchFamily="18" charset="0"/>
              </a:rPr>
              <a:t>MobileNet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EfficientNet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ShuffleNet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SqueezeNet</a:t>
            </a:r>
            <a:r>
              <a:rPr kumimoji="0" lang="en-US" altLang="en-US" sz="1600" b="0" i="0" u="none" strike="noStrike" cap="none" normalizeH="0" baseline="0" dirty="0">
                <a:ln>
                  <a:noFill/>
                </a:ln>
                <a:solidFill>
                  <a:schemeClr val="tx1"/>
                </a:solidFill>
                <a:effectLst/>
                <a:latin typeface="Calisto MT" panose="02040603050505030304" pitchFamily="18" charset="0"/>
              </a:rPr>
              <a:t>, </a:t>
            </a:r>
            <a:r>
              <a:rPr kumimoji="0" lang="en-US" altLang="en-US" sz="1600" b="0" i="0" u="none" strike="noStrike" cap="none" normalizeH="0" baseline="0" dirty="0" err="1">
                <a:ln>
                  <a:noFill/>
                </a:ln>
                <a:solidFill>
                  <a:schemeClr val="tx1"/>
                </a:solidFill>
                <a:effectLst/>
                <a:latin typeface="Calisto MT" panose="02040603050505030304" pitchFamily="18" charset="0"/>
              </a:rPr>
              <a:t>TinyML</a:t>
            </a:r>
            <a:r>
              <a:rPr kumimoji="0" lang="en-US" altLang="en-US" sz="1600" b="0" i="0" u="none" strike="noStrike" cap="none" normalizeH="0" baseline="0" dirty="0">
                <a:ln>
                  <a:noFill/>
                </a:ln>
                <a:solidFill>
                  <a:schemeClr val="tx1"/>
                </a:solidFill>
                <a:effectLst/>
                <a:latin typeface="Calisto MT" panose="02040603050505030304" pitchFamily="18" charset="0"/>
              </a:rPr>
              <a:t> approaches, and efficient transformer models—to balance predictive performance with resource efficiency.</a:t>
            </a:r>
            <a:br>
              <a:rPr kumimoji="0" lang="en-US" altLang="en-US" sz="1600" b="0" i="0" u="none" strike="noStrike" cap="none" normalizeH="0" baseline="0" dirty="0">
                <a:ln>
                  <a:noFill/>
                </a:ln>
                <a:solidFill>
                  <a:schemeClr val="tx1"/>
                </a:solidFill>
                <a:effectLst/>
                <a:latin typeface="Calisto MT" panose="02040603050505030304" pitchFamily="18" charset="0"/>
              </a:rPr>
            </a:br>
            <a:endParaRPr kumimoji="0" lang="en-US" altLang="en-US" sz="1600" b="0" i="0" u="none" strike="noStrike" cap="none" normalizeH="0" baseline="0" dirty="0">
              <a:ln>
                <a:noFill/>
              </a:ln>
              <a:solidFill>
                <a:schemeClr val="tx1"/>
              </a:solidFill>
              <a:effectLst/>
              <a:latin typeface="Calisto MT" panose="02040603050505030304" pitchFamily="18" charset="0"/>
            </a:endParaRPr>
          </a:p>
          <a:p>
            <a:pPr marL="0" lvl="0" indent="0" eaLnBrk="0" fontAlgn="base" hangingPunct="0">
              <a:lnSpc>
                <a:spcPct val="100000"/>
              </a:lnSpc>
              <a:spcBef>
                <a:spcPct val="0"/>
              </a:spcBef>
              <a:spcAft>
                <a:spcPct val="0"/>
              </a:spcAft>
              <a:buFontTx/>
              <a:buChar char="•"/>
            </a:pPr>
            <a:r>
              <a:rPr lang="en-US" sz="1600" b="1" dirty="0">
                <a:latin typeface="Calisto MT" panose="02040603050505030304" pitchFamily="18" charset="0"/>
              </a:rPr>
              <a:t> Self-Supervised Pretraining (SSL)</a:t>
            </a:r>
            <a:br>
              <a:rPr lang="en-US" sz="1600" dirty="0">
                <a:latin typeface="Calisto MT" panose="02040603050505030304" pitchFamily="18" charset="0"/>
              </a:rPr>
            </a:br>
            <a:r>
              <a:rPr lang="en-US" sz="1600" dirty="0">
                <a:latin typeface="Calisto MT" panose="02040603050505030304" pitchFamily="18" charset="0"/>
              </a:rPr>
              <a:t>We incorporate self-supervised tasks including temporal order prediction, cross-modal reconstruction, sleep staging, and apnea detection, which enable the model to learn robust feature representations without requiring extensive labels.</a:t>
            </a:r>
            <a:endParaRPr kumimoji="0" lang="en-US" altLang="en-US" sz="1600" b="0" i="0" u="none" strike="noStrike" cap="none" normalizeH="0" baseline="0" dirty="0">
              <a:ln>
                <a:noFill/>
              </a:ln>
              <a:solidFill>
                <a:schemeClr val="tx1"/>
              </a:solidFill>
              <a:effectLst/>
              <a:latin typeface="Calisto MT" panose="02040603050505030304" pitchFamily="18" charset="0"/>
            </a:endParaRPr>
          </a:p>
        </p:txBody>
      </p:sp>
    </p:spTree>
    <p:extLst>
      <p:ext uri="{BB962C8B-B14F-4D97-AF65-F5344CB8AC3E}">
        <p14:creationId xmlns:p14="http://schemas.microsoft.com/office/powerpoint/2010/main" val="163529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7C88-0104-9E17-4F00-152347D7C439}"/>
              </a:ext>
            </a:extLst>
          </p:cNvPr>
          <p:cNvSpPr>
            <a:spLocks noGrp="1"/>
          </p:cNvSpPr>
          <p:nvPr>
            <p:ph type="title"/>
          </p:nvPr>
        </p:nvSpPr>
        <p:spPr>
          <a:xfrm>
            <a:off x="297426" y="487605"/>
            <a:ext cx="10515600" cy="436064"/>
          </a:xfrm>
        </p:spPr>
        <p:txBody>
          <a:bodyPr>
            <a:noAutofit/>
          </a:bodyPr>
          <a:lstStyle/>
          <a:p>
            <a:r>
              <a:rPr lang="en-IN" sz="3600" b="1" u="sng" dirty="0">
                <a:latin typeface="Calisto MT" panose="02040603050505030304" pitchFamily="18" charset="0"/>
                <a:cs typeface="Arial" panose="020B0604020202020204" pitchFamily="34" charset="0"/>
              </a:rPr>
              <a:t>Novelty of the Proposed Work</a:t>
            </a:r>
          </a:p>
        </p:txBody>
      </p:sp>
      <p:sp>
        <p:nvSpPr>
          <p:cNvPr id="4" name="TextBox 3">
            <a:extLst>
              <a:ext uri="{FF2B5EF4-FFF2-40B4-BE49-F238E27FC236}">
                <a16:creationId xmlns:a16="http://schemas.microsoft.com/office/drawing/2014/main" id="{4951851F-E45D-CA40-F20A-035F611B10B0}"/>
              </a:ext>
            </a:extLst>
          </p:cNvPr>
          <p:cNvSpPr txBox="1"/>
          <p:nvPr/>
        </p:nvSpPr>
        <p:spPr>
          <a:xfrm>
            <a:off x="4491964" y="3784769"/>
            <a:ext cx="5456478" cy="584775"/>
          </a:xfrm>
          <a:prstGeom prst="rect">
            <a:avLst/>
          </a:prstGeom>
          <a:noFill/>
        </p:spPr>
        <p:txBody>
          <a:bodyPr wrap="square" rtlCol="0">
            <a:spAutoFit/>
          </a:bodyPr>
          <a:lstStyle/>
          <a:p>
            <a:pPr marL="342900" indent="-342900">
              <a:buFont typeface="+mj-lt"/>
              <a:buAutoNum type="arabicPeriod" startAt="3"/>
            </a:pPr>
            <a:r>
              <a:rPr lang="en-US" sz="1600" dirty="0">
                <a:latin typeface="Calisto MT" panose="02040603050505030304" pitchFamily="18" charset="0"/>
              </a:rPr>
              <a:t>Produce </a:t>
            </a:r>
            <a:r>
              <a:rPr lang="en-US" sz="1600" b="1" dirty="0">
                <a:latin typeface="Calisto MT" panose="02040603050505030304" pitchFamily="18" charset="0"/>
              </a:rPr>
              <a:t>long-term health forecasting</a:t>
            </a:r>
            <a:r>
              <a:rPr lang="en-US" sz="1600" dirty="0">
                <a:latin typeface="Calisto MT" panose="02040603050505030304" pitchFamily="18" charset="0"/>
              </a:rPr>
              <a:t> on mainly diseases commonly present in elderly cohorts.</a:t>
            </a:r>
          </a:p>
        </p:txBody>
      </p:sp>
      <p:sp>
        <p:nvSpPr>
          <p:cNvPr id="6" name="TextBox 5">
            <a:extLst>
              <a:ext uri="{FF2B5EF4-FFF2-40B4-BE49-F238E27FC236}">
                <a16:creationId xmlns:a16="http://schemas.microsoft.com/office/drawing/2014/main" id="{87F17D9C-39AC-CDB3-20A9-A5001CE329C3}"/>
              </a:ext>
            </a:extLst>
          </p:cNvPr>
          <p:cNvSpPr txBox="1"/>
          <p:nvPr/>
        </p:nvSpPr>
        <p:spPr>
          <a:xfrm>
            <a:off x="297426" y="1359733"/>
            <a:ext cx="5607779" cy="584775"/>
          </a:xfrm>
          <a:prstGeom prst="rect">
            <a:avLst/>
          </a:prstGeom>
          <a:noFill/>
        </p:spPr>
        <p:txBody>
          <a:bodyPr wrap="square" rtlCol="0">
            <a:spAutoFit/>
          </a:bodyPr>
          <a:lstStyle/>
          <a:p>
            <a:pPr marL="342900" indent="-342900">
              <a:buFont typeface="+mj-lt"/>
              <a:buAutoNum type="arabicPeriod"/>
            </a:pPr>
            <a:r>
              <a:rPr lang="en-US" sz="1600" dirty="0">
                <a:latin typeface="Calisto MT" panose="02040603050505030304" pitchFamily="18" charset="0"/>
              </a:rPr>
              <a:t>Design and implementation of a </a:t>
            </a:r>
            <a:r>
              <a:rPr lang="en-US" sz="1600" b="1" dirty="0">
                <a:latin typeface="Calisto MT" panose="02040603050505030304" pitchFamily="18" charset="0"/>
              </a:rPr>
              <a:t>lightweight framework </a:t>
            </a:r>
            <a:r>
              <a:rPr lang="en-US" sz="1600" dirty="0">
                <a:latin typeface="Calisto MT" panose="02040603050505030304" pitchFamily="18" charset="0"/>
              </a:rPr>
              <a:t>for edge deployability at low-end resource environments.</a:t>
            </a:r>
          </a:p>
        </p:txBody>
      </p:sp>
      <p:sp>
        <p:nvSpPr>
          <p:cNvPr id="5" name="TextBox 4">
            <a:extLst>
              <a:ext uri="{FF2B5EF4-FFF2-40B4-BE49-F238E27FC236}">
                <a16:creationId xmlns:a16="http://schemas.microsoft.com/office/drawing/2014/main" id="{847E641C-58FD-7226-E281-4FC6F0591695}"/>
              </a:ext>
            </a:extLst>
          </p:cNvPr>
          <p:cNvSpPr txBox="1"/>
          <p:nvPr/>
        </p:nvSpPr>
        <p:spPr>
          <a:xfrm>
            <a:off x="1923026" y="2421212"/>
            <a:ext cx="6106160" cy="830997"/>
          </a:xfrm>
          <a:prstGeom prst="rect">
            <a:avLst/>
          </a:prstGeom>
          <a:noFill/>
        </p:spPr>
        <p:txBody>
          <a:bodyPr wrap="square">
            <a:spAutoFit/>
          </a:bodyPr>
          <a:lstStyle/>
          <a:p>
            <a:pPr marL="342900" indent="-342900">
              <a:buFont typeface="+mj-lt"/>
              <a:buAutoNum type="arabicPeriod" startAt="2"/>
            </a:pPr>
            <a:r>
              <a:rPr lang="en-US" sz="1600" dirty="0">
                <a:latin typeface="Calisto MT" panose="02040603050505030304" pitchFamily="18" charset="0"/>
              </a:rPr>
              <a:t>Propose </a:t>
            </a:r>
            <a:r>
              <a:rPr lang="en-US" sz="1600" b="1" dirty="0">
                <a:latin typeface="Calisto MT" panose="02040603050505030304" pitchFamily="18" charset="0"/>
              </a:rPr>
              <a:t>minimal modality selection</a:t>
            </a:r>
            <a:r>
              <a:rPr lang="en-US" sz="1600" dirty="0">
                <a:latin typeface="Calisto MT" panose="02040603050505030304" pitchFamily="18" charset="0"/>
              </a:rPr>
              <a:t> for reducing unnecessary data-acquisition and computational overhead without compromising predictive performance.</a:t>
            </a:r>
            <a:endParaRPr lang="en-IN" sz="1600" dirty="0">
              <a:latin typeface="Calisto MT" panose="02040603050505030304" pitchFamily="18" charset="0"/>
            </a:endParaRPr>
          </a:p>
        </p:txBody>
      </p:sp>
      <p:grpSp>
        <p:nvGrpSpPr>
          <p:cNvPr id="15" name="Group 14">
            <a:extLst>
              <a:ext uri="{FF2B5EF4-FFF2-40B4-BE49-F238E27FC236}">
                <a16:creationId xmlns:a16="http://schemas.microsoft.com/office/drawing/2014/main" id="{AA670C9A-6DC0-64DF-4A0E-9C495F0AA533}"/>
              </a:ext>
            </a:extLst>
          </p:cNvPr>
          <p:cNvGrpSpPr/>
          <p:nvPr/>
        </p:nvGrpSpPr>
        <p:grpSpPr>
          <a:xfrm>
            <a:off x="8322842" y="737040"/>
            <a:ext cx="3571732" cy="1946132"/>
            <a:chOff x="8717280" y="780119"/>
            <a:chExt cx="3571732" cy="1946132"/>
          </a:xfrm>
        </p:grpSpPr>
        <p:pic>
          <p:nvPicPr>
            <p:cNvPr id="13" name="Graphic 12" descr="Heartbeat">
              <a:extLst>
                <a:ext uri="{FF2B5EF4-FFF2-40B4-BE49-F238E27FC236}">
                  <a16:creationId xmlns:a16="http://schemas.microsoft.com/office/drawing/2014/main" id="{A74ECB34-EBB6-85CC-A50A-1DA3E7E6B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2880" y="780119"/>
              <a:ext cx="1946132" cy="1946132"/>
            </a:xfrm>
            <a:prstGeom prst="rect">
              <a:avLst/>
            </a:prstGeom>
          </p:spPr>
        </p:pic>
        <p:pic>
          <p:nvPicPr>
            <p:cNvPr id="14" name="Graphic 13" descr="Heartbeat">
              <a:extLst>
                <a:ext uri="{FF2B5EF4-FFF2-40B4-BE49-F238E27FC236}">
                  <a16:creationId xmlns:a16="http://schemas.microsoft.com/office/drawing/2014/main" id="{85486033-FE64-C2EC-D329-C05B5DB819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7280" y="780119"/>
              <a:ext cx="1946132" cy="1946132"/>
            </a:xfrm>
            <a:prstGeom prst="rect">
              <a:avLst/>
            </a:prstGeom>
          </p:spPr>
        </p:pic>
      </p:grpSp>
      <p:pic>
        <p:nvPicPr>
          <p:cNvPr id="17" name="Picture 16">
            <a:extLst>
              <a:ext uri="{FF2B5EF4-FFF2-40B4-BE49-F238E27FC236}">
                <a16:creationId xmlns:a16="http://schemas.microsoft.com/office/drawing/2014/main" id="{E68F9469-0B55-AEE6-2573-6AF4E5D84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837" y="3469658"/>
            <a:ext cx="2372043" cy="2372043"/>
          </a:xfrm>
          <a:prstGeom prst="rect">
            <a:avLst/>
          </a:prstGeom>
        </p:spPr>
      </p:pic>
      <p:sp>
        <p:nvSpPr>
          <p:cNvPr id="18" name="TextBox 17">
            <a:extLst>
              <a:ext uri="{FF2B5EF4-FFF2-40B4-BE49-F238E27FC236}">
                <a16:creationId xmlns:a16="http://schemas.microsoft.com/office/drawing/2014/main" id="{6F8FFFD6-73F8-D926-E391-1AAA691272D4}"/>
              </a:ext>
            </a:extLst>
          </p:cNvPr>
          <p:cNvSpPr txBox="1"/>
          <p:nvPr/>
        </p:nvSpPr>
        <p:spPr>
          <a:xfrm>
            <a:off x="5914110" y="5048960"/>
            <a:ext cx="6106160" cy="338554"/>
          </a:xfrm>
          <a:prstGeom prst="rect">
            <a:avLst/>
          </a:prstGeom>
          <a:noFill/>
        </p:spPr>
        <p:txBody>
          <a:bodyPr wrap="square">
            <a:spAutoFit/>
          </a:bodyPr>
          <a:lstStyle/>
          <a:p>
            <a:pPr marL="342900" indent="-342900">
              <a:buFont typeface="+mj-lt"/>
              <a:buAutoNum type="arabicPeriod" startAt="4"/>
            </a:pPr>
            <a:r>
              <a:rPr lang="en-US" sz="1600" dirty="0">
                <a:latin typeface="Calisto MT" panose="02040603050505030304" pitchFamily="18" charset="0"/>
              </a:rPr>
              <a:t>Development mainly focused on </a:t>
            </a:r>
            <a:r>
              <a:rPr lang="en-US" sz="1600" b="1" dirty="0">
                <a:latin typeface="Calisto MT" panose="02040603050505030304" pitchFamily="18" charset="0"/>
              </a:rPr>
              <a:t>elderly risk prediction</a:t>
            </a:r>
            <a:r>
              <a:rPr lang="en-US" sz="1600" dirty="0">
                <a:latin typeface="Calisto MT" panose="02040603050505030304" pitchFamily="18" charset="0"/>
              </a:rPr>
              <a:t>.</a:t>
            </a:r>
            <a:endParaRPr lang="en-IN" sz="1600" dirty="0">
              <a:latin typeface="Calisto MT" panose="02040603050505030304" pitchFamily="18" charset="0"/>
            </a:endParaRPr>
          </a:p>
        </p:txBody>
      </p:sp>
    </p:spTree>
    <p:extLst>
      <p:ext uri="{BB962C8B-B14F-4D97-AF65-F5344CB8AC3E}">
        <p14:creationId xmlns:p14="http://schemas.microsoft.com/office/powerpoint/2010/main" val="1732595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0BC78C-24D9-DE32-7B90-24297734E4A7}"/>
              </a:ext>
            </a:extLst>
          </p:cNvPr>
          <p:cNvSpPr txBox="1"/>
          <p:nvPr/>
        </p:nvSpPr>
        <p:spPr>
          <a:xfrm>
            <a:off x="142729" y="253310"/>
            <a:ext cx="5263429" cy="646331"/>
          </a:xfrm>
          <a:prstGeom prst="rect">
            <a:avLst/>
          </a:prstGeom>
          <a:noFill/>
        </p:spPr>
        <p:txBody>
          <a:bodyPr wrap="none" rtlCol="0">
            <a:spAutoFit/>
          </a:bodyPr>
          <a:lstStyle/>
          <a:p>
            <a:r>
              <a:rPr lang="en-IN" sz="3600" b="1" u="sng" dirty="0">
                <a:latin typeface="Calisto MT" panose="02040603050505030304" pitchFamily="18" charset="0"/>
              </a:rPr>
              <a:t>Methodology - (Phase 2) </a:t>
            </a:r>
          </a:p>
        </p:txBody>
      </p:sp>
      <p:sp>
        <p:nvSpPr>
          <p:cNvPr id="6" name="Rectangle 3">
            <a:extLst>
              <a:ext uri="{FF2B5EF4-FFF2-40B4-BE49-F238E27FC236}">
                <a16:creationId xmlns:a16="http://schemas.microsoft.com/office/drawing/2014/main" id="{53A3C4BB-DD8F-80F0-D695-3B4E7EA8D577}"/>
              </a:ext>
            </a:extLst>
          </p:cNvPr>
          <p:cNvSpPr>
            <a:spLocks noChangeArrowheads="1"/>
          </p:cNvSpPr>
          <p:nvPr/>
        </p:nvSpPr>
        <p:spPr bwMode="auto">
          <a:xfrm>
            <a:off x="142729" y="1166843"/>
            <a:ext cx="1167699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Minimal Modality Selection</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We identify the smallest yet most informative subset of modalities to optimize predictive power while reducing computation and sensor overhead.</a:t>
            </a:r>
            <a:br>
              <a:rPr kumimoji="0" lang="en-US" altLang="en-US" sz="1800" b="0" i="0" u="none" strike="noStrike" cap="none" normalizeH="0" baseline="0" dirty="0">
                <a:ln>
                  <a:noFill/>
                </a:ln>
                <a:solidFill>
                  <a:schemeClr val="tx1"/>
                </a:solidFill>
                <a:effectLst/>
                <a:latin typeface="Calisto MT" panose="02040603050505030304" pitchFamily="18" charset="0"/>
              </a:rPr>
            </a:b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Model Compression</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To further enable deployment on edge devices, we apply knowledge distillation techniques to transfer knowledge from large models to compact versions, and use Neural Architecture Search (NAS) to automatically discover efficient structures.</a:t>
            </a:r>
            <a:br>
              <a:rPr kumimoji="0" lang="en-US" altLang="en-US" sz="1800" b="0" i="0" u="none" strike="noStrike" cap="none" normalizeH="0" baseline="0" dirty="0">
                <a:ln>
                  <a:noFill/>
                </a:ln>
                <a:solidFill>
                  <a:schemeClr val="tx1"/>
                </a:solidFill>
                <a:effectLst/>
                <a:latin typeface="Calisto MT" panose="02040603050505030304" pitchFamily="18" charset="0"/>
              </a:rPr>
            </a:b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Evaluation and Benchmarking</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The trained models are rigorously evaluated against standard benchmarks to assess performance, generalizability, and efficiency.</a:t>
            </a:r>
            <a:br>
              <a:rPr kumimoji="0" lang="en-US" altLang="en-US" sz="1800" b="0" i="0" u="none" strike="noStrike" cap="none" normalizeH="0" baseline="0" dirty="0">
                <a:ln>
                  <a:noFill/>
                </a:ln>
                <a:solidFill>
                  <a:schemeClr val="tx1"/>
                </a:solidFill>
                <a:effectLst/>
                <a:latin typeface="Calisto MT" panose="02040603050505030304" pitchFamily="18" charset="0"/>
              </a:rPr>
            </a:b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sto MT" panose="02040603050505030304" pitchFamily="18" charset="0"/>
              </a:rPr>
              <a:t>Edge Deployment</a:t>
            </a:r>
            <a:br>
              <a:rPr kumimoji="0" lang="en-US" altLang="en-US" sz="1800" b="0" i="0" u="none" strike="noStrike" cap="none" normalizeH="0" baseline="0" dirty="0">
                <a:ln>
                  <a:noFill/>
                </a:ln>
                <a:solidFill>
                  <a:schemeClr val="tx1"/>
                </a:solidFill>
                <a:effectLst/>
                <a:latin typeface="Calisto MT" panose="02040603050505030304" pitchFamily="18" charset="0"/>
              </a:rPr>
            </a:br>
            <a:r>
              <a:rPr kumimoji="0" lang="en-US" altLang="en-US" sz="1800" b="0" i="0" u="none" strike="noStrike" cap="none" normalizeH="0" baseline="0" dirty="0">
                <a:ln>
                  <a:noFill/>
                </a:ln>
                <a:solidFill>
                  <a:schemeClr val="tx1"/>
                </a:solidFill>
                <a:effectLst/>
                <a:latin typeface="Calisto MT" panose="02040603050505030304" pitchFamily="18" charset="0"/>
              </a:rPr>
              <a:t>Finally, the optimized models are deployed on edge devices, ensuring real-time, low-power operation suitable for continuous health monitoring applications.</a:t>
            </a:r>
          </a:p>
        </p:txBody>
      </p:sp>
    </p:spTree>
    <p:extLst>
      <p:ext uri="{BB962C8B-B14F-4D97-AF65-F5344CB8AC3E}">
        <p14:creationId xmlns:p14="http://schemas.microsoft.com/office/powerpoint/2010/main" val="2228582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A4D0E-5F18-7ABD-9B85-3183F63931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781BF2D-BD8A-9F39-9643-AE23C5A8732E}"/>
              </a:ext>
            </a:extLst>
          </p:cNvPr>
          <p:cNvSpPr txBox="1"/>
          <p:nvPr/>
        </p:nvSpPr>
        <p:spPr>
          <a:xfrm>
            <a:off x="142729" y="105013"/>
            <a:ext cx="1924373" cy="646331"/>
          </a:xfrm>
          <a:prstGeom prst="rect">
            <a:avLst/>
          </a:prstGeom>
          <a:noFill/>
        </p:spPr>
        <p:txBody>
          <a:bodyPr wrap="none" rtlCol="0">
            <a:spAutoFit/>
          </a:bodyPr>
          <a:lstStyle/>
          <a:p>
            <a:r>
              <a:rPr lang="en-IN" sz="3600" b="1" u="sng" dirty="0">
                <a:latin typeface="Calisto MT" panose="02040603050505030304" pitchFamily="18" charset="0"/>
              </a:rPr>
              <a:t>Progress</a:t>
            </a:r>
            <a:endParaRPr lang="en-IN" sz="3600" b="1" dirty="0">
              <a:latin typeface="Calisto MT" panose="02040603050505030304" pitchFamily="18" charset="0"/>
            </a:endParaRPr>
          </a:p>
        </p:txBody>
      </p:sp>
      <p:sp>
        <p:nvSpPr>
          <p:cNvPr id="3" name="TextBox 2">
            <a:extLst>
              <a:ext uri="{FF2B5EF4-FFF2-40B4-BE49-F238E27FC236}">
                <a16:creationId xmlns:a16="http://schemas.microsoft.com/office/drawing/2014/main" id="{E5048B2F-5F4C-CEEE-DDEC-0D7219AADD65}"/>
              </a:ext>
            </a:extLst>
          </p:cNvPr>
          <p:cNvSpPr txBox="1"/>
          <p:nvPr/>
        </p:nvSpPr>
        <p:spPr>
          <a:xfrm>
            <a:off x="245805" y="751344"/>
            <a:ext cx="9763434" cy="923330"/>
          </a:xfrm>
          <a:prstGeom prst="rect">
            <a:avLst/>
          </a:prstGeom>
          <a:noFill/>
        </p:spPr>
        <p:txBody>
          <a:bodyPr wrap="square">
            <a:spAutoFit/>
          </a:bodyPr>
          <a:lstStyle/>
          <a:p>
            <a:pPr>
              <a:buNone/>
            </a:pPr>
            <a:r>
              <a:rPr lang="en-IN" i="1" dirty="0">
                <a:latin typeface="Calisto MT" panose="02040603050505030304" pitchFamily="18" charset="0"/>
              </a:rPr>
              <a:t>Dataset selected:</a:t>
            </a:r>
            <a:br>
              <a:rPr lang="en-IN" i="1" dirty="0">
                <a:latin typeface="Calisto MT" panose="02040603050505030304" pitchFamily="18" charset="0"/>
              </a:rPr>
            </a:br>
            <a:r>
              <a:rPr lang="en-IN" i="1" dirty="0">
                <a:latin typeface="Calisto MT" panose="02040603050505030304" pitchFamily="18" charset="0"/>
              </a:rPr>
              <a:t>    - MESA (342 GB)</a:t>
            </a:r>
          </a:p>
          <a:p>
            <a:pPr>
              <a:buNone/>
            </a:pPr>
            <a:r>
              <a:rPr lang="en-IN" i="1" dirty="0">
                <a:latin typeface="Calisto MT" panose="02040603050505030304" pitchFamily="18" charset="0"/>
              </a:rPr>
              <a:t>    - Sleep-EDF Expanded (8.1GB)</a:t>
            </a:r>
            <a:endParaRPr lang="en-IN" dirty="0">
              <a:latin typeface="Calisto MT" panose="02040603050505030304" pitchFamily="18" charset="0"/>
            </a:endParaRPr>
          </a:p>
        </p:txBody>
      </p:sp>
      <p:sp>
        <p:nvSpPr>
          <p:cNvPr id="2" name="TextBox 1">
            <a:extLst>
              <a:ext uri="{FF2B5EF4-FFF2-40B4-BE49-F238E27FC236}">
                <a16:creationId xmlns:a16="http://schemas.microsoft.com/office/drawing/2014/main" id="{A5C4AACF-1ECB-0FF7-2D6C-BDC9AE572672}"/>
              </a:ext>
            </a:extLst>
          </p:cNvPr>
          <p:cNvSpPr txBox="1"/>
          <p:nvPr/>
        </p:nvSpPr>
        <p:spPr>
          <a:xfrm>
            <a:off x="245805" y="1643896"/>
            <a:ext cx="4670702" cy="461665"/>
          </a:xfrm>
          <a:prstGeom prst="rect">
            <a:avLst/>
          </a:prstGeom>
          <a:noFill/>
        </p:spPr>
        <p:txBody>
          <a:bodyPr wrap="none" rtlCol="0">
            <a:spAutoFit/>
          </a:bodyPr>
          <a:lstStyle/>
          <a:p>
            <a:r>
              <a:rPr lang="en-IN" sz="2400" b="1" u="sng" dirty="0">
                <a:latin typeface="Calisto MT" panose="02040603050505030304" pitchFamily="18" charset="0"/>
              </a:rPr>
              <a:t>Explorative Data Analysis - EDA</a:t>
            </a:r>
            <a:endParaRPr lang="en-IN" sz="2400" b="1" dirty="0">
              <a:latin typeface="Calisto MT" panose="02040603050505030304" pitchFamily="18" charset="0"/>
            </a:endParaRPr>
          </a:p>
        </p:txBody>
      </p:sp>
      <p:sp>
        <p:nvSpPr>
          <p:cNvPr id="4" name="TextBox 3">
            <a:extLst>
              <a:ext uri="{FF2B5EF4-FFF2-40B4-BE49-F238E27FC236}">
                <a16:creationId xmlns:a16="http://schemas.microsoft.com/office/drawing/2014/main" id="{A92E7E7F-14EA-0E84-D8CB-7CC921EBB3C6}"/>
              </a:ext>
            </a:extLst>
          </p:cNvPr>
          <p:cNvSpPr txBox="1"/>
          <p:nvPr/>
        </p:nvSpPr>
        <p:spPr>
          <a:xfrm>
            <a:off x="245805" y="2283268"/>
            <a:ext cx="5321875" cy="1323439"/>
          </a:xfrm>
          <a:prstGeom prst="rect">
            <a:avLst/>
          </a:prstGeom>
          <a:noFill/>
        </p:spPr>
        <p:txBody>
          <a:bodyPr wrap="square">
            <a:spAutoFit/>
          </a:bodyPr>
          <a:lstStyle/>
          <a:p>
            <a:pPr>
              <a:buNone/>
            </a:pPr>
            <a:r>
              <a:rPr lang="en-US" sz="1600" dirty="0">
                <a:latin typeface="Calisto MT" panose="02040603050505030304" pitchFamily="18" charset="0"/>
              </a:rPr>
              <a:t>• Sleep-</a:t>
            </a:r>
            <a:r>
              <a:rPr lang="en-US" sz="1600" dirty="0" err="1">
                <a:latin typeface="Calisto MT" panose="02040603050505030304" pitchFamily="18" charset="0"/>
              </a:rPr>
              <a:t>EDFx</a:t>
            </a:r>
            <a:r>
              <a:rPr lang="en-US" sz="1600" dirty="0">
                <a:latin typeface="Calisto MT" panose="02040603050505030304" pitchFamily="18" charset="0"/>
              </a:rPr>
              <a:t> provides 153 patient records out of which only 74 are above age 60 years.</a:t>
            </a:r>
            <a:br>
              <a:rPr lang="en-US" sz="1600" dirty="0">
                <a:latin typeface="Calisto MT" panose="02040603050505030304" pitchFamily="18" charset="0"/>
              </a:rPr>
            </a:br>
            <a:r>
              <a:rPr lang="en-US" sz="1600" dirty="0">
                <a:latin typeface="Calisto MT" panose="02040603050505030304" pitchFamily="18" charset="0"/>
              </a:rPr>
              <a:t>• Mesa provides 2237 patient records out of which 1805 records are eligible of the criteria (age&gt;=60) with the mean age being 72.45 years old.</a:t>
            </a:r>
            <a:endParaRPr lang="en-IN" sz="1600" dirty="0">
              <a:latin typeface="Calisto MT" panose="02040603050505030304" pitchFamily="18" charset="0"/>
            </a:endParaRPr>
          </a:p>
        </p:txBody>
      </p:sp>
      <p:pic>
        <p:nvPicPr>
          <p:cNvPr id="8" name="Picture 7">
            <a:extLst>
              <a:ext uri="{FF2B5EF4-FFF2-40B4-BE49-F238E27FC236}">
                <a16:creationId xmlns:a16="http://schemas.microsoft.com/office/drawing/2014/main" id="{18C6CE29-3A18-0F13-0325-B5F279FDB8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76814" y="1213009"/>
            <a:ext cx="5269382" cy="4848952"/>
          </a:xfrm>
          <a:prstGeom prst="rect">
            <a:avLst/>
          </a:prstGeom>
        </p:spPr>
      </p:pic>
      <p:sp>
        <p:nvSpPr>
          <p:cNvPr id="9" name="TextBox 8">
            <a:extLst>
              <a:ext uri="{FF2B5EF4-FFF2-40B4-BE49-F238E27FC236}">
                <a16:creationId xmlns:a16="http://schemas.microsoft.com/office/drawing/2014/main" id="{F245EED4-F8D2-FE26-00AF-EF2792C38806}"/>
              </a:ext>
            </a:extLst>
          </p:cNvPr>
          <p:cNvSpPr txBox="1"/>
          <p:nvPr/>
        </p:nvSpPr>
        <p:spPr>
          <a:xfrm>
            <a:off x="6976154" y="428178"/>
            <a:ext cx="4670702" cy="461665"/>
          </a:xfrm>
          <a:prstGeom prst="rect">
            <a:avLst/>
          </a:prstGeom>
          <a:noFill/>
        </p:spPr>
        <p:txBody>
          <a:bodyPr wrap="square" rtlCol="0">
            <a:spAutoFit/>
          </a:bodyPr>
          <a:lstStyle/>
          <a:p>
            <a:pPr algn="ctr"/>
            <a:r>
              <a:rPr lang="en-IN" sz="2400" b="1" u="sng" dirty="0">
                <a:latin typeface="Calisto MT" panose="02040603050505030304" pitchFamily="18" charset="0"/>
              </a:rPr>
              <a:t>Sleep – EDF Expanded</a:t>
            </a:r>
            <a:endParaRPr lang="en-IN" sz="2400" b="1" dirty="0">
              <a:latin typeface="Calisto MT" panose="02040603050505030304" pitchFamily="18" charset="0"/>
            </a:endParaRPr>
          </a:p>
        </p:txBody>
      </p:sp>
      <p:sp>
        <p:nvSpPr>
          <p:cNvPr id="12" name="TextBox 11">
            <a:extLst>
              <a:ext uri="{FF2B5EF4-FFF2-40B4-BE49-F238E27FC236}">
                <a16:creationId xmlns:a16="http://schemas.microsoft.com/office/drawing/2014/main" id="{A1C0166E-94E6-2479-353F-9352002534C6}"/>
              </a:ext>
            </a:extLst>
          </p:cNvPr>
          <p:cNvSpPr txBox="1"/>
          <p:nvPr/>
        </p:nvSpPr>
        <p:spPr>
          <a:xfrm>
            <a:off x="142729" y="3606707"/>
            <a:ext cx="2053767" cy="461665"/>
          </a:xfrm>
          <a:prstGeom prst="rect">
            <a:avLst/>
          </a:prstGeom>
          <a:noFill/>
        </p:spPr>
        <p:txBody>
          <a:bodyPr wrap="none" rtlCol="0">
            <a:spAutoFit/>
          </a:bodyPr>
          <a:lstStyle/>
          <a:p>
            <a:r>
              <a:rPr lang="en-IN" sz="2400" b="1" u="sng" dirty="0">
                <a:latin typeface="Calisto MT" panose="02040603050505030304" pitchFamily="18" charset="0"/>
              </a:rPr>
              <a:t>Preprocessing</a:t>
            </a:r>
            <a:endParaRPr lang="en-IN" sz="2400" b="1" dirty="0">
              <a:latin typeface="Calisto MT" panose="02040603050505030304" pitchFamily="18" charset="0"/>
            </a:endParaRPr>
          </a:p>
        </p:txBody>
      </p:sp>
      <p:sp>
        <p:nvSpPr>
          <p:cNvPr id="13" name="TextBox 12">
            <a:extLst>
              <a:ext uri="{FF2B5EF4-FFF2-40B4-BE49-F238E27FC236}">
                <a16:creationId xmlns:a16="http://schemas.microsoft.com/office/drawing/2014/main" id="{DA4BBA90-1E28-F99B-1BD6-BDC483980CA6}"/>
              </a:ext>
            </a:extLst>
          </p:cNvPr>
          <p:cNvSpPr txBox="1"/>
          <p:nvPr/>
        </p:nvSpPr>
        <p:spPr>
          <a:xfrm>
            <a:off x="142729" y="4246079"/>
            <a:ext cx="5321875" cy="1815882"/>
          </a:xfrm>
          <a:prstGeom prst="rect">
            <a:avLst/>
          </a:prstGeom>
          <a:noFill/>
        </p:spPr>
        <p:txBody>
          <a:bodyPr wrap="square">
            <a:spAutoFit/>
          </a:bodyPr>
          <a:lstStyle/>
          <a:p>
            <a:pPr>
              <a:buNone/>
            </a:pPr>
            <a:r>
              <a:rPr lang="en-US" sz="1600" dirty="0">
                <a:latin typeface="Calisto MT" panose="02040603050505030304" pitchFamily="18" charset="0"/>
              </a:rPr>
              <a:t>• Segmented into 30 seconds epoch.</a:t>
            </a:r>
            <a:br>
              <a:rPr lang="en-US" sz="1600" dirty="0">
                <a:latin typeface="Calisto MT" panose="02040603050505030304" pitchFamily="18" charset="0"/>
              </a:rPr>
            </a:br>
            <a:r>
              <a:rPr lang="en-US" sz="1600" dirty="0">
                <a:latin typeface="Calisto MT" panose="02040603050505030304" pitchFamily="18" charset="0"/>
              </a:rPr>
              <a:t>• Bandpass filter each channel.</a:t>
            </a:r>
          </a:p>
          <a:p>
            <a:pPr>
              <a:buNone/>
            </a:pPr>
            <a:r>
              <a:rPr lang="en-US" sz="1600" dirty="0">
                <a:latin typeface="Calisto MT" panose="02040603050505030304" pitchFamily="18" charset="0"/>
              </a:rPr>
              <a:t>• Resample all to 100Hz.</a:t>
            </a:r>
          </a:p>
          <a:p>
            <a:pPr>
              <a:buNone/>
            </a:pPr>
            <a:r>
              <a:rPr lang="en-US" sz="1600" dirty="0">
                <a:latin typeface="Calisto MT" panose="02040603050505030304" pitchFamily="18" charset="0"/>
              </a:rPr>
              <a:t>• Artifact/Bad segment exclusion.</a:t>
            </a:r>
          </a:p>
          <a:p>
            <a:pPr>
              <a:buNone/>
            </a:pPr>
            <a:r>
              <a:rPr lang="en-US" sz="1600" dirty="0">
                <a:latin typeface="Calisto MT" panose="02040603050505030304" pitchFamily="18" charset="0"/>
              </a:rPr>
              <a:t>• Normalization/Standardization.</a:t>
            </a:r>
          </a:p>
          <a:p>
            <a:pPr>
              <a:buNone/>
            </a:pPr>
            <a:r>
              <a:rPr lang="en-US" sz="1600" dirty="0">
                <a:latin typeface="Calisto MT" panose="02040603050505030304" pitchFamily="18" charset="0"/>
              </a:rPr>
              <a:t>• Map annotation files respectively (W, N1, N2, N3, REM, Movement, ?(Not scored))</a:t>
            </a:r>
            <a:endParaRPr lang="en-IN" sz="1600" dirty="0">
              <a:latin typeface="Calisto MT" panose="02040603050505030304" pitchFamily="18" charset="0"/>
            </a:endParaRPr>
          </a:p>
        </p:txBody>
      </p:sp>
    </p:spTree>
    <p:extLst>
      <p:ext uri="{BB962C8B-B14F-4D97-AF65-F5344CB8AC3E}">
        <p14:creationId xmlns:p14="http://schemas.microsoft.com/office/powerpoint/2010/main" val="251839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72F3F-3B51-E20B-3FD0-7331CCDC9FA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D88D824-7903-9D38-875A-1BDBE0DB20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5984875"/>
          </a:xfrm>
          <a:prstGeom prst="rect">
            <a:avLst/>
          </a:prstGeom>
        </p:spPr>
      </p:pic>
    </p:spTree>
    <p:extLst>
      <p:ext uri="{BB962C8B-B14F-4D97-AF65-F5344CB8AC3E}">
        <p14:creationId xmlns:p14="http://schemas.microsoft.com/office/powerpoint/2010/main" val="136218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E647-72A3-8C81-A063-AF1207DBAA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0FF17C2-2CFF-A158-BEB9-9716CE6DAC7B}"/>
              </a:ext>
            </a:extLst>
          </p:cNvPr>
          <p:cNvSpPr txBox="1">
            <a:spLocks/>
          </p:cNvSpPr>
          <p:nvPr/>
        </p:nvSpPr>
        <p:spPr>
          <a:xfrm>
            <a:off x="189270" y="244973"/>
            <a:ext cx="10515600"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Conclusion</a:t>
            </a:r>
            <a:endParaRPr lang="en-IN" sz="3600" u="sng" dirty="0">
              <a:latin typeface="Calisto MT" panose="02040603050505030304" pitchFamily="18" charset="0"/>
            </a:endParaRPr>
          </a:p>
        </p:txBody>
      </p:sp>
      <p:pic>
        <p:nvPicPr>
          <p:cNvPr id="8" name="Picture 7">
            <a:extLst>
              <a:ext uri="{FF2B5EF4-FFF2-40B4-BE49-F238E27FC236}">
                <a16:creationId xmlns:a16="http://schemas.microsoft.com/office/drawing/2014/main" id="{ADA4EB91-52AA-9FE3-33B8-5428E1D5E68F}"/>
              </a:ext>
            </a:extLst>
          </p:cNvPr>
          <p:cNvPicPr>
            <a:picLocks noChangeAspect="1"/>
          </p:cNvPicPr>
          <p:nvPr/>
        </p:nvPicPr>
        <p:blipFill>
          <a:blip r:embed="rId2">
            <a:extLst>
              <a:ext uri="{28A0092B-C50C-407E-A947-70E740481C1C}">
                <a14:useLocalDpi xmlns:a14="http://schemas.microsoft.com/office/drawing/2010/main" val="0"/>
              </a:ext>
            </a:extLst>
          </a:blip>
          <a:srcRect t="32930" b="39426"/>
          <a:stretch>
            <a:fillRect/>
          </a:stretch>
        </p:blipFill>
        <p:spPr>
          <a:xfrm>
            <a:off x="4542503" y="5057847"/>
            <a:ext cx="2447788" cy="728704"/>
          </a:xfrm>
          <a:prstGeom prst="rect">
            <a:avLst/>
          </a:prstGeom>
        </p:spPr>
      </p:pic>
      <p:sp>
        <p:nvSpPr>
          <p:cNvPr id="2" name="Rectangle 1">
            <a:extLst>
              <a:ext uri="{FF2B5EF4-FFF2-40B4-BE49-F238E27FC236}">
                <a16:creationId xmlns:a16="http://schemas.microsoft.com/office/drawing/2014/main" id="{1C2DD000-EF76-B68F-EA20-5CB71F020FB8}"/>
              </a:ext>
            </a:extLst>
          </p:cNvPr>
          <p:cNvSpPr>
            <a:spLocks noChangeArrowheads="1"/>
          </p:cNvSpPr>
          <p:nvPr/>
        </p:nvSpPr>
        <p:spPr bwMode="auto">
          <a:xfrm>
            <a:off x="247243" y="945645"/>
            <a:ext cx="1169751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Developed an Edge-deployable model for resource constrained environment such as old age homes.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Reduces inference time and data acquisition by minimal modality selection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a:t>
            </a:r>
            <a:r>
              <a:rPr lang="en-US" altLang="en-US" dirty="0">
                <a:latin typeface="Calisto MT" panose="02040603050505030304" pitchFamily="18" charset="0"/>
              </a:rPr>
              <a:t>Captures Long-term health forecasting using the PSG data</a:t>
            </a:r>
            <a:r>
              <a:rPr lang="en-US" altLang="en-US" b="1" dirty="0">
                <a:latin typeface="Calisto MT" panose="02040603050505030304" pitchFamily="18" charset="0"/>
              </a:rPr>
              <a:t>.</a:t>
            </a:r>
            <a:endParaRPr kumimoji="0" lang="en-US" altLang="en-US" sz="1800" b="0" i="0" u="none" strike="noStrike" cap="none" normalizeH="0" baseline="0" dirty="0">
              <a:ln>
                <a:noFill/>
              </a:ln>
              <a:solidFill>
                <a:schemeClr val="tx1"/>
              </a:solidFill>
              <a:effectLst/>
              <a:latin typeface="Calisto MT" panose="0204060305050503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Integrates Self-Supervised Learning (SSL) leveraging unlabeled data for health prediction for the elderly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sto MT" panose="02040603050505030304" pitchFamily="18" charset="0"/>
              </a:rPr>
              <a:t> Designed a lightweight architecture with model compression techniques such as knowledge distillation and neural architecture search</a:t>
            </a:r>
          </a:p>
          <a:p>
            <a:r>
              <a:rPr lang="en-US" dirty="0">
                <a:latin typeface="Calisto MT" panose="02040603050505030304" pitchFamily="18" charset="0"/>
              </a:rPr>
              <a:t>• </a:t>
            </a:r>
            <a:r>
              <a:rPr lang="en-US" dirty="0"/>
              <a:t>Demonstrated cross-cohort generalizability through validation on diverse elderly sleep datasets.</a:t>
            </a:r>
          </a:p>
          <a:p>
            <a:endParaRPr kumimoji="0" lang="en-US" altLang="en-US" sz="1800" b="0" i="0" u="none" strike="noStrike" cap="none" normalizeH="0" baseline="0" dirty="0">
              <a:ln>
                <a:noFill/>
              </a:ln>
              <a:solidFill>
                <a:schemeClr val="tx1"/>
              </a:solidFill>
              <a:effectLst/>
              <a:latin typeface="Calisto MT" panose="02040603050505030304" pitchFamily="18" charset="0"/>
            </a:endParaRPr>
          </a:p>
          <a:p>
            <a:r>
              <a:rPr lang="en-US" dirty="0"/>
              <a:t>• Achieved real-time, continuous long-term disease risk prediction for scalable personalized monitoring.</a:t>
            </a:r>
          </a:p>
        </p:txBody>
      </p:sp>
    </p:spTree>
    <p:extLst>
      <p:ext uri="{BB962C8B-B14F-4D97-AF65-F5344CB8AC3E}">
        <p14:creationId xmlns:p14="http://schemas.microsoft.com/office/powerpoint/2010/main" val="166612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AD673-05E3-C179-C76A-048C36549C1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2CD2A10-0FA8-8D17-D255-E8522D8113D5}"/>
              </a:ext>
            </a:extLst>
          </p:cNvPr>
          <p:cNvSpPr txBox="1"/>
          <p:nvPr/>
        </p:nvSpPr>
        <p:spPr>
          <a:xfrm>
            <a:off x="400665" y="1204146"/>
            <a:ext cx="11390670" cy="4601260"/>
          </a:xfrm>
          <a:prstGeom prst="rect">
            <a:avLst/>
          </a:prstGeom>
          <a:noFill/>
        </p:spPr>
        <p:txBody>
          <a:bodyPr wrap="square">
            <a:spAutoFit/>
          </a:bodyPr>
          <a:lstStyle/>
          <a:p>
            <a:pPr>
              <a:buNone/>
            </a:pPr>
            <a:r>
              <a:rPr lang="en-IN" sz="1600" dirty="0">
                <a:latin typeface="Calisto MT" panose="02040603050505030304" pitchFamily="18" charset="0"/>
              </a:rPr>
              <a:t>[1] </a:t>
            </a:r>
            <a:r>
              <a:rPr lang="en-IN" sz="1600" i="1" dirty="0">
                <a:latin typeface="Calisto MT" panose="02040603050505030304" pitchFamily="18" charset="0"/>
              </a:rPr>
              <a:t>X. Jiang, J. Zhao, B. Du, Z. Yuan, Self-supervised Contrastive Learning for EEG-based Sleep Staging, International Joint Conference on Neural Networks (IJCNN), 2021, pp. 1–8.</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[2] </a:t>
            </a:r>
            <a:r>
              <a:rPr lang="en-IN" sz="1600" i="1" dirty="0">
                <a:latin typeface="Calisto MT" panose="02040603050505030304" pitchFamily="18" charset="0"/>
              </a:rPr>
              <a:t>W. Weng, Y. Gu, S. Guo, Y. Ma, Z. Yang, Y. Liu, Self-supervised Learning for Electroencephalogram: A Systematic Survey, 2025, pp. 1–15.</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[3] </a:t>
            </a:r>
            <a:r>
              <a:rPr lang="en-IN" sz="1600" i="1" dirty="0">
                <a:latin typeface="Calisto MT" panose="02040603050505030304" pitchFamily="18" charset="0"/>
              </a:rPr>
              <a:t>H. Lee, Y. R. Choi, H. K. Lee, J. Jeong, J. Hong, H.-W. Shin, H.-S. Kim, Explainable Vision Transformer for Automatic Visual Sleep Staging on Multimodal PSG Signals, 2025, pp. 1–10.</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[4] </a:t>
            </a:r>
            <a:r>
              <a:rPr lang="en-IN" sz="1600" i="1" dirty="0">
                <a:latin typeface="Calisto MT" panose="02040603050505030304" pitchFamily="18" charset="0"/>
              </a:rPr>
              <a:t>K. </a:t>
            </a:r>
            <a:r>
              <a:rPr lang="en-IN" sz="1600" i="1" dirty="0" err="1">
                <a:latin typeface="Calisto MT" panose="02040603050505030304" pitchFamily="18" charset="0"/>
              </a:rPr>
              <a:t>Kontras</a:t>
            </a:r>
            <a:r>
              <a:rPr lang="en-IN" sz="1600" i="1" dirty="0">
                <a:latin typeface="Calisto MT" panose="02040603050505030304" pitchFamily="18" charset="0"/>
              </a:rPr>
              <a:t>, C. </a:t>
            </a:r>
            <a:r>
              <a:rPr lang="en-IN" sz="1600" i="1" dirty="0" err="1">
                <a:latin typeface="Calisto MT" panose="02040603050505030304" pitchFamily="18" charset="0"/>
              </a:rPr>
              <a:t>Chatzichristos</a:t>
            </a:r>
            <a:r>
              <a:rPr lang="en-IN" sz="1600" i="1" dirty="0">
                <a:latin typeface="Calisto MT" panose="02040603050505030304" pitchFamily="18" charset="0"/>
              </a:rPr>
              <a:t>, H. Phan, J. </a:t>
            </a:r>
            <a:r>
              <a:rPr lang="en-IN" sz="1600" i="1" dirty="0" err="1">
                <a:latin typeface="Calisto MT" panose="02040603050505030304" pitchFamily="18" charset="0"/>
              </a:rPr>
              <a:t>Suykens</a:t>
            </a:r>
            <a:r>
              <a:rPr lang="en-IN" sz="1600" i="1" dirty="0">
                <a:latin typeface="Calisto MT" panose="02040603050505030304" pitchFamily="18" charset="0"/>
              </a:rPr>
              <a:t>, M. De Vos, </a:t>
            </a:r>
            <a:r>
              <a:rPr lang="en-IN" sz="1600" i="1" dirty="0" err="1">
                <a:latin typeface="Calisto MT" panose="02040603050505030304" pitchFamily="18" charset="0"/>
              </a:rPr>
              <a:t>CoRe</a:t>
            </a:r>
            <a:r>
              <a:rPr lang="en-IN" sz="1600" i="1" dirty="0">
                <a:latin typeface="Calisto MT" panose="02040603050505030304" pitchFamily="18" charset="0"/>
              </a:rPr>
              <a:t>-Sleep: A Multimodal Fusion Framework for Time Series Robust to Imperfect Modalities, IEEE Transactions on Neural Systems and Rehabilitation Engineering, 2024, 32(1), pp. 1–12.</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[5] </a:t>
            </a:r>
            <a:r>
              <a:rPr lang="en-IN" sz="1600" i="1" dirty="0">
                <a:latin typeface="Calisto MT" panose="02040603050505030304" pitchFamily="18" charset="0"/>
              </a:rPr>
              <a:t>R. Thapa, M. R. Kjær, B. He, I. Covert, H. Moore, U. Hanif, G. Ganjoo, B. M. Westover, P. Jennum, A. Brink-Kjær, E. Mignot, J. Zou, A Multimodal Sleep Foundation Model Developed with 500K Hours of Sleep Recordings for Disease Predictions, 2025. </a:t>
            </a:r>
            <a:r>
              <a:rPr lang="en-IN" sz="1600" i="1" dirty="0" err="1">
                <a:latin typeface="Calisto MT" panose="02040603050505030304" pitchFamily="18" charset="0"/>
              </a:rPr>
              <a:t>doi</a:t>
            </a:r>
            <a:r>
              <a:rPr lang="en-IN" sz="1600" i="1" dirty="0">
                <a:latin typeface="Calisto MT" panose="02040603050505030304" pitchFamily="18" charset="0"/>
              </a:rPr>
              <a:t>: </a:t>
            </a:r>
            <a:r>
              <a:rPr lang="en-IN" sz="1600" i="1" dirty="0">
                <a:latin typeface="Calisto MT" panose="02040603050505030304" pitchFamily="18" charset="0"/>
                <a:hlinkClick r:id="rId3"/>
              </a:rPr>
              <a:t>https://doi.org/10.1101/2025.02.04.25321675</a:t>
            </a:r>
            <a:endParaRPr lang="en-IN" sz="1600" i="1" dirty="0">
              <a:latin typeface="Calisto MT" panose="02040603050505030304" pitchFamily="18" charset="0"/>
            </a:endParaRP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[6] </a:t>
            </a:r>
            <a:r>
              <a:rPr lang="en-IN" sz="1600" i="1" dirty="0">
                <a:latin typeface="Calisto MT" panose="02040603050505030304" pitchFamily="18" charset="0"/>
              </a:rPr>
              <a:t>Y. Zhang, L. Zhou, S. Zhu, Y. Zhou, Z. Wang, L. Ma, Y. Yuan, Y. Xie, X. Niu, Y. Su, H. Liu, X. Hei, Z. Shi, X. Ren, Y. Shi, Deep Learning for Obstructive Sleep </a:t>
            </a:r>
            <a:r>
              <a:rPr lang="en-IN" sz="1600" i="1" dirty="0" err="1">
                <a:latin typeface="Calisto MT" panose="02040603050505030304" pitchFamily="18" charset="0"/>
              </a:rPr>
              <a:t>Apnea</a:t>
            </a:r>
            <a:r>
              <a:rPr lang="en-IN" sz="1600" i="1" dirty="0">
                <a:latin typeface="Calisto MT" panose="02040603050505030304" pitchFamily="18" charset="0"/>
              </a:rPr>
              <a:t> Detection and Severity Assessment: A Multimodal Signals Fusion Multiscale Transformer Model, Nature and Science of Sleep, 2025, 17(1), pp. 1–12.</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[7] </a:t>
            </a:r>
            <a:r>
              <a:rPr lang="en-IN" sz="1600" i="1" dirty="0">
                <a:latin typeface="Calisto MT" panose="02040603050505030304" pitchFamily="18" charset="0"/>
              </a:rPr>
              <a:t>Z. Zhang, B.-S. Lin, C.-W. Peng, B.-S. Lin, Multi-Modal Sleep Stage Classification with Two-Stream Encoder–Decoder, IEEE Transactions on Neural Systems and Rehabilitation Engineering, 2024, 32(1), pp. 1–11.</a:t>
            </a:r>
          </a:p>
          <a:p>
            <a:pPr>
              <a:buNone/>
            </a:pPr>
            <a:endParaRPr lang="en-IN" sz="300" i="1" dirty="0">
              <a:latin typeface="Calisto MT" panose="02040603050505030304" pitchFamily="18" charset="0"/>
            </a:endParaRPr>
          </a:p>
          <a:p>
            <a:pPr>
              <a:buNone/>
            </a:pPr>
            <a:r>
              <a:rPr lang="en-IN" sz="1600" dirty="0">
                <a:latin typeface="Calisto MT" panose="02040603050505030304" pitchFamily="18" charset="0"/>
              </a:rPr>
              <a:t>[8] </a:t>
            </a:r>
            <a:r>
              <a:rPr lang="en-IN" sz="1600" i="1" dirty="0">
                <a:latin typeface="Calisto MT" panose="02040603050505030304" pitchFamily="18" charset="0"/>
              </a:rPr>
              <a:t>R. Liu, J. Li, Y. Wen, X. Huang, B. Sheng, D. D. Feng, P. Zhang, </a:t>
            </a:r>
            <a:r>
              <a:rPr lang="en-IN" sz="1600" i="1" dirty="0" err="1">
                <a:latin typeface="Calisto MT" panose="02040603050505030304" pitchFamily="18" charset="0"/>
              </a:rPr>
              <a:t>MHFNet</a:t>
            </a:r>
            <a:r>
              <a:rPr lang="en-IN" sz="1600" i="1" dirty="0">
                <a:latin typeface="Calisto MT" panose="02040603050505030304" pitchFamily="18" charset="0"/>
              </a:rPr>
              <a:t>: A Multimodal Hybrid-Embedding Fusion Network for Automatic Sleep Staging, IEEE Journal of Biomedical and Health Informatics, 2025, 29(1), pp. 1–9.</a:t>
            </a:r>
          </a:p>
        </p:txBody>
      </p:sp>
      <p:sp>
        <p:nvSpPr>
          <p:cNvPr id="7" name="TextBox 6">
            <a:extLst>
              <a:ext uri="{FF2B5EF4-FFF2-40B4-BE49-F238E27FC236}">
                <a16:creationId xmlns:a16="http://schemas.microsoft.com/office/drawing/2014/main" id="{F87516D7-C1E9-3E40-4F53-C78A2A51E968}"/>
              </a:ext>
            </a:extLst>
          </p:cNvPr>
          <p:cNvSpPr txBox="1"/>
          <p:nvPr/>
        </p:nvSpPr>
        <p:spPr>
          <a:xfrm>
            <a:off x="400665" y="100615"/>
            <a:ext cx="3353803" cy="646331"/>
          </a:xfrm>
          <a:prstGeom prst="rect">
            <a:avLst/>
          </a:prstGeom>
          <a:noFill/>
        </p:spPr>
        <p:txBody>
          <a:bodyPr wrap="none" rtlCol="0">
            <a:spAutoFit/>
          </a:bodyPr>
          <a:lstStyle/>
          <a:p>
            <a:r>
              <a:rPr lang="en-IN" sz="3600" b="1" dirty="0">
                <a:latin typeface="Calisto MT" panose="02040603050505030304" pitchFamily="18" charset="0"/>
              </a:rPr>
              <a:t>REFERENCES</a:t>
            </a:r>
            <a:endParaRPr lang="en-IN" sz="4000" b="1" dirty="0">
              <a:latin typeface="Calisto MT" panose="02040603050505030304" pitchFamily="18" charset="0"/>
            </a:endParaRPr>
          </a:p>
        </p:txBody>
      </p:sp>
    </p:spTree>
    <p:extLst>
      <p:ext uri="{BB962C8B-B14F-4D97-AF65-F5344CB8AC3E}">
        <p14:creationId xmlns:p14="http://schemas.microsoft.com/office/powerpoint/2010/main" val="3840115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215DC2-F10C-CFBA-FE58-E992175FA24C}"/>
              </a:ext>
            </a:extLst>
          </p:cNvPr>
          <p:cNvSpPr txBox="1"/>
          <p:nvPr/>
        </p:nvSpPr>
        <p:spPr>
          <a:xfrm>
            <a:off x="3792709" y="2661101"/>
            <a:ext cx="4606582" cy="923330"/>
          </a:xfrm>
          <a:prstGeom prst="rect">
            <a:avLst/>
          </a:prstGeom>
          <a:noFill/>
        </p:spPr>
        <p:txBody>
          <a:bodyPr wrap="none" rtlCol="0">
            <a:spAutoFit/>
          </a:bodyPr>
          <a:lstStyle/>
          <a:p>
            <a:r>
              <a:rPr lang="en-IN" sz="5400" b="1" i="1" dirty="0">
                <a:latin typeface="Calisto MT" panose="02040603050505030304" pitchFamily="18" charset="0"/>
              </a:rPr>
              <a:t>THANK YOU !</a:t>
            </a:r>
          </a:p>
        </p:txBody>
      </p:sp>
    </p:spTree>
    <p:extLst>
      <p:ext uri="{BB962C8B-B14F-4D97-AF65-F5344CB8AC3E}">
        <p14:creationId xmlns:p14="http://schemas.microsoft.com/office/powerpoint/2010/main" val="159554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2FD19-D04D-1EC2-EFBB-D7B533FFE47C}"/>
              </a:ext>
            </a:extLst>
          </p:cNvPr>
          <p:cNvSpPr>
            <a:spLocks noGrp="1"/>
          </p:cNvSpPr>
          <p:nvPr>
            <p:ph type="title"/>
          </p:nvPr>
        </p:nvSpPr>
        <p:spPr>
          <a:xfrm>
            <a:off x="91460" y="335060"/>
            <a:ext cx="12009079" cy="862647"/>
          </a:xfrm>
        </p:spPr>
        <p:txBody>
          <a:bodyPr>
            <a:noAutofit/>
          </a:bodyPr>
          <a:lstStyle/>
          <a:p>
            <a:pPr algn="just"/>
            <a:r>
              <a:rPr lang="en-IN" sz="1800" i="1" dirty="0">
                <a:latin typeface="Cambria" panose="02040503050406030204" pitchFamily="18" charset="0"/>
                <a:ea typeface="Cambria" panose="02040503050406030204" pitchFamily="18" charset="0"/>
              </a:rPr>
              <a:t>Project Title:</a:t>
            </a:r>
            <a:r>
              <a:rPr lang="en-US" sz="2400" b="1" i="1" dirty="0">
                <a:latin typeface="Cambria" panose="02040503050406030204" pitchFamily="18" charset="0"/>
                <a:ea typeface="Cambria" panose="02040503050406030204" pitchFamily="18" charset="0"/>
              </a:rPr>
              <a:t>. </a:t>
            </a:r>
            <a:r>
              <a:rPr lang="en-US" sz="2400" dirty="0"/>
              <a:t>Lightweight Predictive Modeling of Cardiovascular Risk Through Sleep Behavior Analysis in the Elderly.</a:t>
            </a:r>
            <a:endParaRPr lang="en-IN" sz="2400" b="1" i="1" dirty="0">
              <a:latin typeface="Cambria" panose="02040503050406030204" pitchFamily="18" charset="0"/>
              <a:ea typeface="Cambria" panose="02040503050406030204" pitchFamily="18" charset="0"/>
            </a:endParaRPr>
          </a:p>
        </p:txBody>
      </p:sp>
      <p:sp>
        <p:nvSpPr>
          <p:cNvPr id="5" name="Text Placeholder 4">
            <a:extLst>
              <a:ext uri="{FF2B5EF4-FFF2-40B4-BE49-F238E27FC236}">
                <a16:creationId xmlns:a16="http://schemas.microsoft.com/office/drawing/2014/main" id="{4163196D-206B-B61B-CF91-BC2BA5B26065}"/>
              </a:ext>
            </a:extLst>
          </p:cNvPr>
          <p:cNvSpPr>
            <a:spLocks noGrp="1"/>
          </p:cNvSpPr>
          <p:nvPr>
            <p:ph type="body" idx="1"/>
          </p:nvPr>
        </p:nvSpPr>
        <p:spPr>
          <a:xfrm>
            <a:off x="281857" y="5202703"/>
            <a:ext cx="11301157" cy="396907"/>
          </a:xfrm>
        </p:spPr>
        <p:txBody>
          <a:bodyPr>
            <a:normAutofit/>
          </a:bodyPr>
          <a:lstStyle/>
          <a:p>
            <a:pPr>
              <a:lnSpc>
                <a:spcPct val="107000"/>
              </a:lnSpc>
              <a:spcAft>
                <a:spcPts val="800"/>
              </a:spcAft>
            </a:pPr>
            <a:r>
              <a:rPr lang="en-IN" sz="1800" b="1" dirty="0">
                <a:solidFill>
                  <a:schemeClr val="tx1"/>
                </a:solidFill>
                <a:latin typeface="Calisto MT" panose="02040603050505030304" pitchFamily="18" charset="0"/>
              </a:rPr>
              <a:t>Date: </a:t>
            </a:r>
            <a:r>
              <a:rPr lang="en-IN" sz="1800" dirty="0">
                <a:solidFill>
                  <a:schemeClr val="tx1"/>
                </a:solidFill>
                <a:latin typeface="Calisto MT" panose="02040603050505030304" pitchFamily="18" charset="0"/>
              </a:rPr>
              <a:t>18 - 09 - 2025                                                                                    </a:t>
            </a:r>
            <a:r>
              <a:rPr lang="en-IN" sz="1800" b="1" dirty="0">
                <a:solidFill>
                  <a:schemeClr val="tx1"/>
                </a:solidFill>
                <a:latin typeface="Calisto MT" panose="02040603050505030304" pitchFamily="18" charset="0"/>
              </a:rPr>
              <a:t>Branch:</a:t>
            </a:r>
            <a:r>
              <a:rPr lang="en-IN" sz="1800" dirty="0">
                <a:solidFill>
                  <a:schemeClr val="tx1"/>
                </a:solidFill>
                <a:latin typeface="Calisto MT" panose="02040603050505030304" pitchFamily="18" charset="0"/>
              </a:rPr>
              <a:t> S7 CSE-AI (Batch: A)</a:t>
            </a:r>
            <a:endParaRPr lang="en-IN" sz="1800" kern="100" dirty="0">
              <a:solidFill>
                <a:schemeClr val="tx1"/>
              </a:solidFill>
              <a:effectLst/>
              <a:latin typeface="Calisto MT" panose="02040603050505030304" pitchFamily="18"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7BA85BC-0CDD-B8E4-73EE-EE2A888E2AF8}"/>
              </a:ext>
            </a:extLst>
          </p:cNvPr>
          <p:cNvSpPr txBox="1"/>
          <p:nvPr/>
        </p:nvSpPr>
        <p:spPr>
          <a:xfrm>
            <a:off x="182921" y="1494584"/>
            <a:ext cx="10515600" cy="1200329"/>
          </a:xfrm>
          <a:prstGeom prst="rect">
            <a:avLst/>
          </a:prstGeom>
          <a:noFill/>
        </p:spPr>
        <p:txBody>
          <a:bodyPr wrap="square" rtlCol="0">
            <a:spAutoFit/>
          </a:bodyPr>
          <a:lstStyle/>
          <a:p>
            <a:endParaRPr lang="en-IN" dirty="0">
              <a:latin typeface="Calisto MT" panose="02040603050505030304" pitchFamily="18" charset="0"/>
            </a:endParaRPr>
          </a:p>
          <a:p>
            <a:r>
              <a:rPr lang="en-IN" dirty="0">
                <a:latin typeface="Calisto MT" panose="02040603050505030304" pitchFamily="18" charset="0"/>
              </a:rPr>
              <a:t>Team Number : </a:t>
            </a:r>
            <a:r>
              <a:rPr lang="en-IN" b="1" dirty="0">
                <a:latin typeface="Calisto MT" panose="02040603050505030304" pitchFamily="18" charset="0"/>
              </a:rPr>
              <a:t>47</a:t>
            </a:r>
          </a:p>
          <a:p>
            <a:endParaRPr lang="en-IN" dirty="0">
              <a:latin typeface="Calisto MT" panose="02040603050505030304" pitchFamily="18" charset="0"/>
            </a:endParaRPr>
          </a:p>
          <a:p>
            <a:r>
              <a:rPr lang="en-IN" dirty="0">
                <a:latin typeface="Calisto MT" panose="02040603050505030304" pitchFamily="18" charset="0"/>
              </a:rPr>
              <a:t>Team Members :</a:t>
            </a:r>
          </a:p>
        </p:txBody>
      </p:sp>
      <p:graphicFrame>
        <p:nvGraphicFramePr>
          <p:cNvPr id="3" name="Table 2">
            <a:extLst>
              <a:ext uri="{FF2B5EF4-FFF2-40B4-BE49-F238E27FC236}">
                <a16:creationId xmlns:a16="http://schemas.microsoft.com/office/drawing/2014/main" id="{CD063506-0B5A-145D-0912-0F8285BCF663}"/>
              </a:ext>
            </a:extLst>
          </p:cNvPr>
          <p:cNvGraphicFramePr>
            <a:graphicFrameLocks noGrp="1"/>
          </p:cNvGraphicFramePr>
          <p:nvPr>
            <p:extLst>
              <p:ext uri="{D42A27DB-BD31-4B8C-83A1-F6EECF244321}">
                <p14:modId xmlns:p14="http://schemas.microsoft.com/office/powerpoint/2010/main" val="2560298926"/>
              </p:ext>
            </p:extLst>
          </p:nvPr>
        </p:nvGraphicFramePr>
        <p:xfrm>
          <a:off x="281857" y="2754140"/>
          <a:ext cx="8128000" cy="1112520"/>
        </p:xfrm>
        <a:graphic>
          <a:graphicData uri="http://schemas.openxmlformats.org/drawingml/2006/table">
            <a:tbl>
              <a:tblPr firstRow="1" bandRow="1">
                <a:tableStyleId>{7E9639D4-E3E2-4D34-9284-5A2195B3D0D7}</a:tableStyleId>
              </a:tblPr>
              <a:tblGrid>
                <a:gridCol w="4064000">
                  <a:extLst>
                    <a:ext uri="{9D8B030D-6E8A-4147-A177-3AD203B41FA5}">
                      <a16:colId xmlns:a16="http://schemas.microsoft.com/office/drawing/2014/main" val="1848145484"/>
                    </a:ext>
                  </a:extLst>
                </a:gridCol>
                <a:gridCol w="4064000">
                  <a:extLst>
                    <a:ext uri="{9D8B030D-6E8A-4147-A177-3AD203B41FA5}">
                      <a16:colId xmlns:a16="http://schemas.microsoft.com/office/drawing/2014/main" val="4141916937"/>
                    </a:ext>
                  </a:extLst>
                </a:gridCol>
              </a:tblGrid>
              <a:tr h="370840">
                <a:tc>
                  <a:txBody>
                    <a:bodyPr/>
                    <a:lstStyle/>
                    <a:p>
                      <a:r>
                        <a:rPr lang="en-IN" dirty="0">
                          <a:latin typeface="Calisto MT" panose="02040603050505030304" pitchFamily="18" charset="0"/>
                        </a:rPr>
                        <a:t>Name </a:t>
                      </a:r>
                    </a:p>
                  </a:txBody>
                  <a:tcPr/>
                </a:tc>
                <a:tc>
                  <a:txBody>
                    <a:bodyPr/>
                    <a:lstStyle/>
                    <a:p>
                      <a:r>
                        <a:rPr lang="en-IN" dirty="0">
                          <a:latin typeface="Calisto MT" panose="02040603050505030304" pitchFamily="18" charset="0"/>
                        </a:rPr>
                        <a:t>Roll Number</a:t>
                      </a:r>
                    </a:p>
                  </a:txBody>
                  <a:tcPr/>
                </a:tc>
                <a:extLst>
                  <a:ext uri="{0D108BD9-81ED-4DB2-BD59-A6C34878D82A}">
                    <a16:rowId xmlns:a16="http://schemas.microsoft.com/office/drawing/2014/main" val="1769500082"/>
                  </a:ext>
                </a:extLst>
              </a:tr>
              <a:tr h="370840">
                <a:tc>
                  <a:txBody>
                    <a:bodyPr/>
                    <a:lstStyle/>
                    <a:p>
                      <a:r>
                        <a:rPr lang="en-US" dirty="0" err="1">
                          <a:latin typeface="Calisto MT" panose="02040603050505030304" pitchFamily="18" charset="0"/>
                        </a:rPr>
                        <a:t>Anuvind</a:t>
                      </a:r>
                      <a:r>
                        <a:rPr lang="en-US" dirty="0">
                          <a:latin typeface="Calisto MT" panose="02040603050505030304" pitchFamily="18" charset="0"/>
                        </a:rPr>
                        <a:t> MP</a:t>
                      </a:r>
                      <a:endParaRPr lang="en-IN" dirty="0">
                        <a:latin typeface="Calisto MT" panose="0204060305050503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Calisto MT" panose="02040603050505030304" pitchFamily="18" charset="0"/>
                        </a:rPr>
                        <a:t>AM.EN.U4AIE22010</a:t>
                      </a:r>
                    </a:p>
                  </a:txBody>
                  <a:tcPr/>
                </a:tc>
                <a:extLst>
                  <a:ext uri="{0D108BD9-81ED-4DB2-BD59-A6C34878D82A}">
                    <a16:rowId xmlns:a16="http://schemas.microsoft.com/office/drawing/2014/main" val="4129235305"/>
                  </a:ext>
                </a:extLst>
              </a:tr>
              <a:tr h="370840">
                <a:tc>
                  <a:txBody>
                    <a:bodyPr/>
                    <a:lstStyle/>
                    <a:p>
                      <a:r>
                        <a:rPr lang="en-US" dirty="0">
                          <a:latin typeface="Calisto MT" panose="02040603050505030304" pitchFamily="18" charset="0"/>
                        </a:rPr>
                        <a:t>R S Harish Kumar</a:t>
                      </a:r>
                      <a:endParaRPr lang="en-IN" dirty="0">
                        <a:latin typeface="Calisto MT" panose="0204060305050503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Calisto MT" panose="02040603050505030304" pitchFamily="18" charset="0"/>
                        </a:rPr>
                        <a:t>AM.EN.U4AIE22042</a:t>
                      </a:r>
                    </a:p>
                  </a:txBody>
                  <a:tcPr/>
                </a:tc>
                <a:extLst>
                  <a:ext uri="{0D108BD9-81ED-4DB2-BD59-A6C34878D82A}">
                    <a16:rowId xmlns:a16="http://schemas.microsoft.com/office/drawing/2014/main" val="1321549422"/>
                  </a:ext>
                </a:extLst>
              </a:tr>
            </a:tbl>
          </a:graphicData>
        </a:graphic>
      </p:graphicFrame>
      <p:sp>
        <p:nvSpPr>
          <p:cNvPr id="6" name="Text Placeholder 4">
            <a:extLst>
              <a:ext uri="{FF2B5EF4-FFF2-40B4-BE49-F238E27FC236}">
                <a16:creationId xmlns:a16="http://schemas.microsoft.com/office/drawing/2014/main" id="{F40BC44E-F025-46D4-2B59-4A71A6347AB9}"/>
              </a:ext>
            </a:extLst>
          </p:cNvPr>
          <p:cNvSpPr txBox="1">
            <a:spLocks/>
          </p:cNvSpPr>
          <p:nvPr/>
        </p:nvSpPr>
        <p:spPr>
          <a:xfrm>
            <a:off x="281857" y="4440086"/>
            <a:ext cx="11301157" cy="86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07000"/>
              </a:lnSpc>
              <a:spcAft>
                <a:spcPts val="800"/>
              </a:spcAft>
            </a:pPr>
            <a:r>
              <a:rPr lang="en-IN" sz="1800" b="1" dirty="0">
                <a:solidFill>
                  <a:schemeClr val="tx1"/>
                </a:solidFill>
                <a:latin typeface="Calisto MT" panose="02040603050505030304" pitchFamily="18" charset="0"/>
              </a:rPr>
              <a:t>Project Guide: </a:t>
            </a:r>
            <a:r>
              <a:rPr lang="en-IN" sz="1800" dirty="0">
                <a:solidFill>
                  <a:schemeClr val="tx1"/>
                </a:solidFill>
                <a:latin typeface="Calisto MT" panose="02040603050505030304" pitchFamily="18" charset="0"/>
              </a:rPr>
              <a:t>Ms. Geetha Lekshmi V                                                    </a:t>
            </a:r>
            <a:r>
              <a:rPr lang="en-IN" sz="1800" b="1" dirty="0">
                <a:solidFill>
                  <a:schemeClr val="tx1"/>
                </a:solidFill>
                <a:latin typeface="Calisto MT" panose="02040603050505030304" pitchFamily="18" charset="0"/>
              </a:rPr>
              <a:t>Project Coordinator:</a:t>
            </a:r>
            <a:r>
              <a:rPr lang="en-IN" sz="1800" dirty="0">
                <a:solidFill>
                  <a:schemeClr val="tx1"/>
                </a:solidFill>
                <a:latin typeface="Calisto MT" panose="02040603050505030304" pitchFamily="18" charset="0"/>
              </a:rPr>
              <a:t> Dr. Veena G</a:t>
            </a:r>
            <a:endParaRPr lang="en-IN" sz="1800" kern="100" dirty="0">
              <a:solidFill>
                <a:schemeClr val="tx1"/>
              </a:solidFill>
              <a:latin typeface="Calisto MT" panose="020406030505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8119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72E394-459F-B4D4-2B1F-A261E4719A79}"/>
              </a:ext>
            </a:extLst>
          </p:cNvPr>
          <p:cNvSpPr>
            <a:spLocks noGrp="1"/>
          </p:cNvSpPr>
          <p:nvPr>
            <p:ph type="title"/>
          </p:nvPr>
        </p:nvSpPr>
        <p:spPr>
          <a:xfrm>
            <a:off x="463100" y="879124"/>
            <a:ext cx="11936360" cy="436064"/>
          </a:xfrm>
        </p:spPr>
        <p:txBody>
          <a:bodyPr>
            <a:normAutofit fontScale="90000"/>
          </a:bodyPr>
          <a:lstStyle/>
          <a:p>
            <a:r>
              <a:rPr lang="en-IN" sz="4000" b="1" u="sng" dirty="0">
                <a:latin typeface="Calisto MT" panose="02040603050505030304" pitchFamily="18" charset="0"/>
              </a:rPr>
              <a:t>Introduction </a:t>
            </a:r>
            <a:endParaRPr lang="en-IN" b="1" i="1" u="sng" dirty="0">
              <a:latin typeface="Calisto MT" panose="02040603050505030304" pitchFamily="18" charset="0"/>
            </a:endParaRPr>
          </a:p>
        </p:txBody>
      </p:sp>
      <p:sp>
        <p:nvSpPr>
          <p:cNvPr id="5" name="Content Placeholder 4">
            <a:extLst>
              <a:ext uri="{FF2B5EF4-FFF2-40B4-BE49-F238E27FC236}">
                <a16:creationId xmlns:a16="http://schemas.microsoft.com/office/drawing/2014/main" id="{E9D34E0E-6139-7653-CCF6-3D7427E1BB89}"/>
              </a:ext>
            </a:extLst>
          </p:cNvPr>
          <p:cNvSpPr>
            <a:spLocks noGrp="1"/>
          </p:cNvSpPr>
          <p:nvPr>
            <p:ph idx="1"/>
          </p:nvPr>
        </p:nvSpPr>
        <p:spPr>
          <a:xfrm>
            <a:off x="212623" y="914119"/>
            <a:ext cx="11766754" cy="5184186"/>
          </a:xfrm>
        </p:spPr>
        <p:txBody>
          <a:bodyPr vert="horz" lIns="91440" tIns="45720" rIns="91440" bIns="45720" rtlCol="0" anchor="t">
            <a:normAutofit/>
          </a:bodyPr>
          <a:lstStyle/>
          <a:p>
            <a:pPr marL="0" indent="0">
              <a:buNone/>
            </a:pPr>
            <a:endParaRPr lang="en-IN" b="1" dirty="0">
              <a:ea typeface="Calibri"/>
              <a:cs typeface="Calibri"/>
            </a:endParaRPr>
          </a:p>
          <a:p>
            <a:pPr marL="0" indent="0">
              <a:buNone/>
            </a:pPr>
            <a:endParaRPr lang="en-IN" b="1" dirty="0">
              <a:solidFill>
                <a:srgbClr val="00B050"/>
              </a:solidFill>
              <a:ea typeface="Calibri"/>
              <a:cs typeface="Calibri"/>
            </a:endParaRPr>
          </a:p>
        </p:txBody>
      </p:sp>
      <p:pic>
        <p:nvPicPr>
          <p:cNvPr id="2" name="Picture 1">
            <a:extLst>
              <a:ext uri="{FF2B5EF4-FFF2-40B4-BE49-F238E27FC236}">
                <a16:creationId xmlns:a16="http://schemas.microsoft.com/office/drawing/2014/main" id="{199AFD8A-B828-9635-58C8-0FE215F0ECB1}"/>
              </a:ext>
            </a:extLst>
          </p:cNvPr>
          <p:cNvPicPr>
            <a:picLocks noChangeAspect="1"/>
          </p:cNvPicPr>
          <p:nvPr/>
        </p:nvPicPr>
        <p:blipFill>
          <a:blip r:embed="rId3">
            <a:extLst>
              <a:ext uri="{28A0092B-C50C-407E-A947-70E740481C1C}">
                <a14:useLocalDpi xmlns:a14="http://schemas.microsoft.com/office/drawing/2010/main" val="0"/>
              </a:ext>
            </a:extLst>
          </a:blip>
          <a:srcRect l="10547" r="8570"/>
          <a:stretch>
            <a:fillRect/>
          </a:stretch>
        </p:blipFill>
        <p:spPr>
          <a:xfrm>
            <a:off x="3919895" y="2171746"/>
            <a:ext cx="3940995" cy="229033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043DBC1D-2937-74AF-1B6A-76030DD8BFF5}"/>
              </a:ext>
            </a:extLst>
          </p:cNvPr>
          <p:cNvSpPr txBox="1"/>
          <p:nvPr/>
        </p:nvSpPr>
        <p:spPr>
          <a:xfrm>
            <a:off x="212623" y="1650114"/>
            <a:ext cx="3355258"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Aging populations face </a:t>
            </a:r>
            <a:r>
              <a:rPr lang="en-US" b="1" dirty="0">
                <a:latin typeface="Calisto MT" panose="02040603050505030304" pitchFamily="18" charset="0"/>
              </a:rPr>
              <a:t>increasing chronic disease </a:t>
            </a:r>
            <a:r>
              <a:rPr lang="en-US" dirty="0">
                <a:latin typeface="Calisto MT" panose="02040603050505030304" pitchFamily="18" charset="0"/>
              </a:rPr>
              <a:t>burdens.</a:t>
            </a:r>
            <a:endParaRPr lang="en-IN" dirty="0">
              <a:latin typeface="Calisto MT" panose="02040603050505030304" pitchFamily="18" charset="0"/>
            </a:endParaRPr>
          </a:p>
        </p:txBody>
      </p:sp>
      <p:sp>
        <p:nvSpPr>
          <p:cNvPr id="12" name="TextBox 11">
            <a:extLst>
              <a:ext uri="{FF2B5EF4-FFF2-40B4-BE49-F238E27FC236}">
                <a16:creationId xmlns:a16="http://schemas.microsoft.com/office/drawing/2014/main" id="{423B64E1-741A-A9EB-77DE-0C5F59BFA761}"/>
              </a:ext>
            </a:extLst>
          </p:cNvPr>
          <p:cNvSpPr txBox="1"/>
          <p:nvPr/>
        </p:nvSpPr>
        <p:spPr>
          <a:xfrm>
            <a:off x="212623" y="2637642"/>
            <a:ext cx="3650839" cy="646331"/>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sto MT" panose="02040603050505030304" pitchFamily="18" charset="0"/>
              </a:rPr>
              <a:t>Increasing</a:t>
            </a:r>
            <a:r>
              <a:rPr lang="en-US" dirty="0">
                <a:latin typeface="Calisto MT" panose="02040603050505030304" pitchFamily="18" charset="0"/>
              </a:rPr>
              <a:t> </a:t>
            </a:r>
            <a:r>
              <a:rPr lang="en-US" b="1" dirty="0">
                <a:latin typeface="Calisto MT" panose="02040603050505030304" pitchFamily="18" charset="0"/>
              </a:rPr>
              <a:t>healthcare costs </a:t>
            </a:r>
            <a:r>
              <a:rPr lang="en-US" dirty="0">
                <a:latin typeface="Calisto MT" panose="02040603050505030304" pitchFamily="18" charset="0"/>
              </a:rPr>
              <a:t>and morbidity.</a:t>
            </a:r>
            <a:endParaRPr lang="en-IN" dirty="0">
              <a:latin typeface="Calisto MT" panose="02040603050505030304" pitchFamily="18" charset="0"/>
            </a:endParaRPr>
          </a:p>
        </p:txBody>
      </p:sp>
      <p:sp>
        <p:nvSpPr>
          <p:cNvPr id="14" name="TextBox 13">
            <a:extLst>
              <a:ext uri="{FF2B5EF4-FFF2-40B4-BE49-F238E27FC236}">
                <a16:creationId xmlns:a16="http://schemas.microsoft.com/office/drawing/2014/main" id="{E81D2F71-2935-910C-B72A-908492677EE2}"/>
              </a:ext>
            </a:extLst>
          </p:cNvPr>
          <p:cNvSpPr txBox="1"/>
          <p:nvPr/>
        </p:nvSpPr>
        <p:spPr>
          <a:xfrm>
            <a:off x="212623" y="3584919"/>
            <a:ext cx="3529781"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Polysomnography data provides rich insights into </a:t>
            </a:r>
            <a:r>
              <a:rPr lang="en-US" b="1" dirty="0">
                <a:latin typeface="Calisto MT" panose="02040603050505030304" pitchFamily="18" charset="0"/>
              </a:rPr>
              <a:t>cardiovascular disease, neurological conditions (dementia, Parkinson's), diabetes, and mortality risk</a:t>
            </a:r>
            <a:endParaRPr lang="en-IN" b="1" dirty="0">
              <a:latin typeface="Calisto MT" panose="02040603050505030304" pitchFamily="18" charset="0"/>
            </a:endParaRPr>
          </a:p>
        </p:txBody>
      </p:sp>
      <p:sp>
        <p:nvSpPr>
          <p:cNvPr id="16" name="TextBox 15">
            <a:extLst>
              <a:ext uri="{FF2B5EF4-FFF2-40B4-BE49-F238E27FC236}">
                <a16:creationId xmlns:a16="http://schemas.microsoft.com/office/drawing/2014/main" id="{A18D54F8-1414-268E-9412-7F3F3AC4A32E}"/>
              </a:ext>
            </a:extLst>
          </p:cNvPr>
          <p:cNvSpPr txBox="1"/>
          <p:nvPr/>
        </p:nvSpPr>
        <p:spPr>
          <a:xfrm>
            <a:off x="7871950" y="1893954"/>
            <a:ext cx="3807542" cy="923330"/>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sto MT" panose="02040603050505030304" pitchFamily="18" charset="0"/>
              </a:rPr>
              <a:t>Early detection </a:t>
            </a:r>
            <a:r>
              <a:rPr lang="en-US" dirty="0">
                <a:latin typeface="Calisto MT" panose="02040603050505030304" pitchFamily="18" charset="0"/>
              </a:rPr>
              <a:t>through</a:t>
            </a:r>
            <a:r>
              <a:rPr lang="en-US" b="1" dirty="0">
                <a:latin typeface="Calisto MT" panose="02040603050505030304" pitchFamily="18" charset="0"/>
              </a:rPr>
              <a:t> sleep analysis </a:t>
            </a:r>
            <a:r>
              <a:rPr lang="en-US" dirty="0">
                <a:latin typeface="Calisto MT" panose="02040603050505030304" pitchFamily="18" charset="0"/>
              </a:rPr>
              <a:t>facilitates</a:t>
            </a:r>
            <a:r>
              <a:rPr lang="en-US" b="1" dirty="0">
                <a:latin typeface="Calisto MT" panose="02040603050505030304" pitchFamily="18" charset="0"/>
              </a:rPr>
              <a:t> timely interventions.</a:t>
            </a:r>
            <a:endParaRPr lang="en-IN" b="1" dirty="0">
              <a:latin typeface="Calisto MT" panose="02040603050505030304" pitchFamily="18" charset="0"/>
            </a:endParaRPr>
          </a:p>
        </p:txBody>
      </p:sp>
      <p:sp>
        <p:nvSpPr>
          <p:cNvPr id="18" name="TextBox 17">
            <a:extLst>
              <a:ext uri="{FF2B5EF4-FFF2-40B4-BE49-F238E27FC236}">
                <a16:creationId xmlns:a16="http://schemas.microsoft.com/office/drawing/2014/main" id="{4FE7AB44-DB07-881E-BFF8-FE0BA33B83AF}"/>
              </a:ext>
            </a:extLst>
          </p:cNvPr>
          <p:cNvSpPr txBox="1"/>
          <p:nvPr/>
        </p:nvSpPr>
        <p:spPr>
          <a:xfrm>
            <a:off x="7876253" y="3538752"/>
            <a:ext cx="431574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This can significantly</a:t>
            </a:r>
            <a:r>
              <a:rPr lang="en-US" b="1" dirty="0">
                <a:latin typeface="Calisto MT" panose="02040603050505030304" pitchFamily="18" charset="0"/>
              </a:rPr>
              <a:t> reduce healthcare costs</a:t>
            </a:r>
            <a:r>
              <a:rPr lang="en-US" dirty="0">
                <a:latin typeface="Calisto MT" panose="02040603050505030304" pitchFamily="18" charset="0"/>
              </a:rPr>
              <a:t> and </a:t>
            </a:r>
            <a:r>
              <a:rPr lang="en-US" b="1" dirty="0">
                <a:latin typeface="Calisto MT" panose="02040603050505030304" pitchFamily="18" charset="0"/>
              </a:rPr>
              <a:t>improve quality of life</a:t>
            </a:r>
            <a:r>
              <a:rPr lang="en-US" dirty="0">
                <a:latin typeface="Calisto MT" panose="02040603050505030304" pitchFamily="18" charset="0"/>
              </a:rPr>
              <a:t> for aging adults.</a:t>
            </a:r>
            <a:endParaRPr lang="en-IN" dirty="0">
              <a:latin typeface="Calisto MT" panose="02040603050505030304" pitchFamily="18" charset="0"/>
            </a:endParaRPr>
          </a:p>
        </p:txBody>
      </p:sp>
    </p:spTree>
    <p:extLst>
      <p:ext uri="{BB962C8B-B14F-4D97-AF65-F5344CB8AC3E}">
        <p14:creationId xmlns:p14="http://schemas.microsoft.com/office/powerpoint/2010/main" val="69400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8248-C8C8-69A7-4647-EC89931F4702}"/>
              </a:ext>
            </a:extLst>
          </p:cNvPr>
          <p:cNvSpPr>
            <a:spLocks noGrp="1"/>
          </p:cNvSpPr>
          <p:nvPr>
            <p:ph type="title"/>
          </p:nvPr>
        </p:nvSpPr>
        <p:spPr>
          <a:xfrm>
            <a:off x="100483" y="180654"/>
            <a:ext cx="6398640" cy="469706"/>
          </a:xfrm>
        </p:spPr>
        <p:txBody>
          <a:bodyPr>
            <a:noAutofit/>
          </a:bodyPr>
          <a:lstStyle/>
          <a:p>
            <a:pPr lvl="0" eaLnBrk="0" fontAlgn="base" hangingPunct="0">
              <a:lnSpc>
                <a:spcPct val="100000"/>
              </a:lnSpc>
              <a:spcAft>
                <a:spcPct val="0"/>
              </a:spcAft>
            </a:pPr>
            <a:r>
              <a:rPr lang="en-US" altLang="en-US" sz="3200" b="1" u="sng" dirty="0">
                <a:latin typeface="Calisto MT" panose="02040603050505030304" pitchFamily="18" charset="0"/>
              </a:rPr>
              <a:t>Motivation</a:t>
            </a:r>
            <a:endParaRPr lang="en-US" altLang="en-US" sz="3200" u="sng" dirty="0">
              <a:latin typeface="Calisto MT" panose="02040603050505030304" pitchFamily="18" charset="0"/>
            </a:endParaRPr>
          </a:p>
        </p:txBody>
      </p:sp>
      <p:sp>
        <p:nvSpPr>
          <p:cNvPr id="5" name="Rectangle 2">
            <a:extLst>
              <a:ext uri="{FF2B5EF4-FFF2-40B4-BE49-F238E27FC236}">
                <a16:creationId xmlns:a16="http://schemas.microsoft.com/office/drawing/2014/main" id="{7CF80FA7-DB17-B3DF-ED35-FA3FE874407B}"/>
              </a:ext>
            </a:extLst>
          </p:cNvPr>
          <p:cNvSpPr>
            <a:spLocks noChangeArrowheads="1"/>
          </p:cNvSpPr>
          <p:nvPr/>
        </p:nvSpPr>
        <p:spPr bwMode="auto">
          <a:xfrm>
            <a:off x="222403" y="830808"/>
            <a:ext cx="797671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latin typeface="Calisto MT" panose="02040603050505030304" pitchFamily="18" charset="0"/>
              </a:rPr>
              <a:t>The Challenge with Current Approaches :</a:t>
            </a:r>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Current models require extensive labeled data and struggle with missing or heterogeneous sleep data modalities.</a:t>
            </a:r>
          </a:p>
          <a:p>
            <a:pPr marL="285750" indent="-285750">
              <a:buFont typeface="Arial" panose="020B0604020202020204" pitchFamily="34" charset="0"/>
              <a:buChar char="•"/>
            </a:pPr>
            <a:r>
              <a:rPr lang="en-US" dirty="0">
                <a:latin typeface="Calisto MT" panose="02040603050505030304" pitchFamily="18" charset="0"/>
              </a:rPr>
              <a:t>High computational demands prevent deployment on resource-constrained edge devices in elderly care facilities.</a:t>
            </a:r>
          </a:p>
          <a:p>
            <a:pPr marL="285750" indent="-285750">
              <a:buFont typeface="Arial" panose="020B0604020202020204" pitchFamily="34" charset="0"/>
              <a:buChar char="•"/>
            </a:pPr>
            <a:r>
              <a:rPr lang="en-US" dirty="0">
                <a:latin typeface="Calisto MT" panose="02040603050505030304" pitchFamily="18" charset="0"/>
              </a:rPr>
              <a:t>Poor generalizability across diverse elderly populations limits real-world clinical adoption</a:t>
            </a:r>
          </a:p>
        </p:txBody>
      </p:sp>
      <p:sp>
        <p:nvSpPr>
          <p:cNvPr id="3" name="TextBox 2">
            <a:extLst>
              <a:ext uri="{FF2B5EF4-FFF2-40B4-BE49-F238E27FC236}">
                <a16:creationId xmlns:a16="http://schemas.microsoft.com/office/drawing/2014/main" id="{341C1A4A-2D7B-0178-4E16-954E6234FCB3}"/>
              </a:ext>
            </a:extLst>
          </p:cNvPr>
          <p:cNvSpPr txBox="1"/>
          <p:nvPr/>
        </p:nvSpPr>
        <p:spPr>
          <a:xfrm>
            <a:off x="5090027" y="3901411"/>
            <a:ext cx="5888380" cy="2031325"/>
          </a:xfrm>
          <a:prstGeom prst="rect">
            <a:avLst/>
          </a:prstGeom>
          <a:noFill/>
        </p:spPr>
        <p:txBody>
          <a:bodyPr wrap="square" rtlCol="0">
            <a:spAutoFit/>
          </a:bodyPr>
          <a:lstStyle/>
          <a:p>
            <a:endParaRPr lang="en-US" dirty="0">
              <a:latin typeface="Calisto MT" panose="02040603050505030304" pitchFamily="18" charset="0"/>
            </a:endParaRPr>
          </a:p>
          <a:p>
            <a:r>
              <a:rPr lang="en-US" b="1" dirty="0">
                <a:latin typeface="Calisto MT" panose="02040603050505030304" pitchFamily="18" charset="0"/>
              </a:rPr>
              <a:t>Why This Matters : </a:t>
            </a:r>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Sleep data predicts 130+ diseases including cardiovascular, neurological conditions, and mortality risk with high accuracy.</a:t>
            </a:r>
          </a:p>
          <a:p>
            <a:pPr marL="285750" indent="-285750">
              <a:buFont typeface="Arial" panose="020B0604020202020204" pitchFamily="34" charset="0"/>
              <a:buChar char="•"/>
            </a:pPr>
            <a:r>
              <a:rPr lang="en-US" dirty="0">
                <a:latin typeface="Calisto MT" panose="02040603050505030304" pitchFamily="18" charset="0"/>
              </a:rPr>
              <a:t>Early detection reduces healthcare costs and improves elderly care outcomes.</a:t>
            </a:r>
            <a:endParaRPr lang="en-IN" dirty="0"/>
          </a:p>
        </p:txBody>
      </p:sp>
      <p:pic>
        <p:nvPicPr>
          <p:cNvPr id="4" name="Picture 3">
            <a:extLst>
              <a:ext uri="{FF2B5EF4-FFF2-40B4-BE49-F238E27FC236}">
                <a16:creationId xmlns:a16="http://schemas.microsoft.com/office/drawing/2014/main" id="{0F8DAE71-5AFD-534F-B498-C500050840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273" y="3471996"/>
            <a:ext cx="3927367" cy="2460740"/>
          </a:xfrm>
          <a:prstGeom prst="rect">
            <a:avLst/>
          </a:prstGeom>
        </p:spPr>
      </p:pic>
      <p:pic>
        <p:nvPicPr>
          <p:cNvPr id="12" name="Picture 11">
            <a:extLst>
              <a:ext uri="{FF2B5EF4-FFF2-40B4-BE49-F238E27FC236}">
                <a16:creationId xmlns:a16="http://schemas.microsoft.com/office/drawing/2014/main" id="{12DF8D14-2517-1C98-52C3-E19200AE5BF4}"/>
              </a:ext>
            </a:extLst>
          </p:cNvPr>
          <p:cNvPicPr>
            <a:picLocks noChangeAspect="1"/>
          </p:cNvPicPr>
          <p:nvPr/>
        </p:nvPicPr>
        <p:blipFill>
          <a:blip r:embed="rId4">
            <a:extLst>
              <a:ext uri="{28A0092B-C50C-407E-A947-70E740481C1C}">
                <a14:useLocalDpi xmlns:a14="http://schemas.microsoft.com/office/drawing/2010/main" val="0"/>
              </a:ext>
            </a:extLst>
          </a:blip>
          <a:srcRect l="4608" r="4608"/>
          <a:stretch/>
        </p:blipFill>
        <p:spPr>
          <a:xfrm>
            <a:off x="8321592" y="761582"/>
            <a:ext cx="3357855" cy="3491669"/>
          </a:xfrm>
          <a:prstGeom prst="rect">
            <a:avLst/>
          </a:prstGeom>
        </p:spPr>
      </p:pic>
    </p:spTree>
    <p:extLst>
      <p:ext uri="{BB962C8B-B14F-4D97-AF65-F5344CB8AC3E}">
        <p14:creationId xmlns:p14="http://schemas.microsoft.com/office/powerpoint/2010/main" val="9101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E98E-056B-90C6-5A93-2B9AA04584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F24CA8-0AA0-7A0C-2EE9-3A0AD6E31013}"/>
              </a:ext>
            </a:extLst>
          </p:cNvPr>
          <p:cNvSpPr>
            <a:spLocks noGrp="1"/>
          </p:cNvSpPr>
          <p:nvPr>
            <p:ph type="title"/>
          </p:nvPr>
        </p:nvSpPr>
        <p:spPr>
          <a:xfrm>
            <a:off x="676460" y="1024671"/>
            <a:ext cx="11936360" cy="436064"/>
          </a:xfrm>
        </p:spPr>
        <p:txBody>
          <a:bodyPr>
            <a:noAutofit/>
          </a:bodyPr>
          <a:lstStyle/>
          <a:p>
            <a:r>
              <a:rPr lang="en-IN" sz="3600" b="1" u="sng" dirty="0">
                <a:latin typeface="Calisto MT" panose="02040603050505030304" pitchFamily="18" charset="0"/>
              </a:rPr>
              <a:t>Problem Statement</a:t>
            </a:r>
          </a:p>
        </p:txBody>
      </p:sp>
      <p:sp>
        <p:nvSpPr>
          <p:cNvPr id="6" name="Rectangle 2">
            <a:extLst>
              <a:ext uri="{FF2B5EF4-FFF2-40B4-BE49-F238E27FC236}">
                <a16:creationId xmlns:a16="http://schemas.microsoft.com/office/drawing/2014/main" id="{2DCB22F9-3D4D-80A7-FBBF-229D06D4E4F6}"/>
              </a:ext>
            </a:extLst>
          </p:cNvPr>
          <p:cNvSpPr>
            <a:spLocks noChangeArrowheads="1"/>
          </p:cNvSpPr>
          <p:nvPr/>
        </p:nvSpPr>
        <p:spPr bwMode="auto">
          <a:xfrm>
            <a:off x="534220" y="2274838"/>
            <a:ext cx="98086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buFont typeface="Courier New" panose="02070309020205020404" pitchFamily="49" charset="0"/>
              <a:buChar char="o"/>
            </a:pPr>
            <a:r>
              <a:rPr lang="en-US" dirty="0">
                <a:latin typeface="Calisto MT" panose="02040603050505030304" pitchFamily="18" charset="0"/>
              </a:rPr>
              <a:t>Current multimodal methods lack </a:t>
            </a:r>
            <a:r>
              <a:rPr lang="en-US" b="1" dirty="0">
                <a:latin typeface="Calisto MT" panose="02040603050505030304" pitchFamily="18" charset="0"/>
              </a:rPr>
              <a:t>adaptive modality selection </a:t>
            </a:r>
            <a:r>
              <a:rPr lang="en-US" dirty="0">
                <a:latin typeface="Calisto MT" panose="02040603050505030304" pitchFamily="18" charset="0"/>
              </a:rPr>
              <a:t>and </a:t>
            </a:r>
            <a:r>
              <a:rPr lang="en-US" b="1" dirty="0">
                <a:latin typeface="Calisto MT" panose="02040603050505030304" pitchFamily="18" charset="0"/>
              </a:rPr>
              <a:t>generalizability</a:t>
            </a:r>
            <a:r>
              <a:rPr lang="en-US" dirty="0">
                <a:latin typeface="Calisto MT" panose="02040603050505030304" pitchFamily="18" charset="0"/>
              </a:rPr>
              <a:t> across elderly cohorts, hindering scalable personalized risk prediction.</a:t>
            </a:r>
          </a:p>
          <a:p>
            <a:pPr marL="285750" indent="-285750" algn="just">
              <a:buFont typeface="Courier New" panose="02070309020205020404" pitchFamily="49" charset="0"/>
              <a:buChar char="o"/>
            </a:pPr>
            <a:endParaRPr lang="en-US" dirty="0">
              <a:latin typeface="Calisto MT" panose="02040603050505030304" pitchFamily="18" charset="0"/>
            </a:endParaRPr>
          </a:p>
          <a:p>
            <a:pPr marL="285750" indent="-285750" algn="just">
              <a:buFont typeface="Courier New" panose="02070309020205020404" pitchFamily="49" charset="0"/>
              <a:buChar char="o"/>
            </a:pPr>
            <a:r>
              <a:rPr lang="en-US" dirty="0">
                <a:latin typeface="Calisto MT" panose="02040603050505030304" pitchFamily="18" charset="0"/>
              </a:rPr>
              <a:t>Developing </a:t>
            </a:r>
            <a:r>
              <a:rPr lang="en-US" b="1" dirty="0">
                <a:latin typeface="Calisto MT" panose="02040603050505030304" pitchFamily="18" charset="0"/>
              </a:rPr>
              <a:t>lightweight, self-supervised, edge-deployable models </a:t>
            </a:r>
            <a:r>
              <a:rPr lang="en-US" dirty="0">
                <a:latin typeface="Calisto MT" panose="02040603050505030304" pitchFamily="18" charset="0"/>
              </a:rPr>
              <a:t>that dynamically handle variable data modalities can transform continuous long-term disease risk monitoring.</a:t>
            </a:r>
          </a:p>
          <a:p>
            <a:pPr marL="285750" indent="-285750" algn="just">
              <a:buFont typeface="Courier New" panose="02070309020205020404" pitchFamily="49" charset="0"/>
              <a:buChar char="o"/>
            </a:pPr>
            <a:endParaRPr lang="en-US" dirty="0">
              <a:latin typeface="Calisto MT" panose="02040603050505030304" pitchFamily="18" charset="0"/>
            </a:endParaRPr>
          </a:p>
          <a:p>
            <a:pPr marL="285750" indent="-285750" algn="just">
              <a:buFont typeface="Courier New" panose="02070309020205020404" pitchFamily="49" charset="0"/>
              <a:buChar char="o"/>
            </a:pPr>
            <a:r>
              <a:rPr lang="en-US" i="1" dirty="0">
                <a:latin typeface="Calisto MT" panose="02040603050505030304" pitchFamily="18" charset="0"/>
              </a:rPr>
              <a:t>Our research aims to develop a lightweight, self-supervised multimodal framework that adaptively fuses PSG data for real-time, edge-deployable disease risk prediction in diverse elderly populations.</a:t>
            </a:r>
          </a:p>
        </p:txBody>
      </p:sp>
    </p:spTree>
    <p:extLst>
      <p:ext uri="{BB962C8B-B14F-4D97-AF65-F5344CB8AC3E}">
        <p14:creationId xmlns:p14="http://schemas.microsoft.com/office/powerpoint/2010/main" val="390427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397B8-B3C2-0039-A886-FE839364B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4414F-B4C6-3E73-B53D-1D5CA54452FC}"/>
              </a:ext>
            </a:extLst>
          </p:cNvPr>
          <p:cNvSpPr>
            <a:spLocks noGrp="1"/>
          </p:cNvSpPr>
          <p:nvPr>
            <p:ph type="title"/>
          </p:nvPr>
        </p:nvSpPr>
        <p:spPr>
          <a:xfrm>
            <a:off x="248428" y="276976"/>
            <a:ext cx="11107994" cy="436064"/>
          </a:xfrm>
        </p:spPr>
        <p:txBody>
          <a:bodyPr>
            <a:noAutofit/>
          </a:bodyPr>
          <a:lstStyle/>
          <a:p>
            <a:r>
              <a:rPr lang="en-IN" sz="3200" b="1" u="sng" dirty="0">
                <a:latin typeface="Calisto MT" panose="02040603050505030304" pitchFamily="18" charset="0"/>
              </a:rPr>
              <a:t>Literature Review Overview</a:t>
            </a:r>
          </a:p>
        </p:txBody>
      </p:sp>
      <p:graphicFrame>
        <p:nvGraphicFramePr>
          <p:cNvPr id="3" name="Table 2">
            <a:extLst>
              <a:ext uri="{FF2B5EF4-FFF2-40B4-BE49-F238E27FC236}">
                <a16:creationId xmlns:a16="http://schemas.microsoft.com/office/drawing/2014/main" id="{24EFEA01-2071-F871-1D3A-E16302973E5D}"/>
              </a:ext>
            </a:extLst>
          </p:cNvPr>
          <p:cNvGraphicFramePr>
            <a:graphicFrameLocks noGrp="1"/>
          </p:cNvGraphicFramePr>
          <p:nvPr>
            <p:extLst>
              <p:ext uri="{D42A27DB-BD31-4B8C-83A1-F6EECF244321}">
                <p14:modId xmlns:p14="http://schemas.microsoft.com/office/powerpoint/2010/main" val="1851159094"/>
              </p:ext>
            </p:extLst>
          </p:nvPr>
        </p:nvGraphicFramePr>
        <p:xfrm>
          <a:off x="248428" y="922871"/>
          <a:ext cx="11492828" cy="5012258"/>
        </p:xfrm>
        <a:graphic>
          <a:graphicData uri="http://schemas.openxmlformats.org/drawingml/2006/table">
            <a:tbl>
              <a:tblPr>
                <a:tableStyleId>{5940675A-B579-460E-94D1-54222C63F5DA}</a:tableStyleId>
              </a:tblPr>
              <a:tblGrid>
                <a:gridCol w="627527">
                  <a:extLst>
                    <a:ext uri="{9D8B030D-6E8A-4147-A177-3AD203B41FA5}">
                      <a16:colId xmlns:a16="http://schemas.microsoft.com/office/drawing/2014/main" val="1274765530"/>
                    </a:ext>
                  </a:extLst>
                </a:gridCol>
                <a:gridCol w="1554480">
                  <a:extLst>
                    <a:ext uri="{9D8B030D-6E8A-4147-A177-3AD203B41FA5}">
                      <a16:colId xmlns:a16="http://schemas.microsoft.com/office/drawing/2014/main" val="1442111974"/>
                    </a:ext>
                  </a:extLst>
                </a:gridCol>
                <a:gridCol w="4519005">
                  <a:extLst>
                    <a:ext uri="{9D8B030D-6E8A-4147-A177-3AD203B41FA5}">
                      <a16:colId xmlns:a16="http://schemas.microsoft.com/office/drawing/2014/main" val="3969204399"/>
                    </a:ext>
                  </a:extLst>
                </a:gridCol>
                <a:gridCol w="4791816">
                  <a:extLst>
                    <a:ext uri="{9D8B030D-6E8A-4147-A177-3AD203B41FA5}">
                      <a16:colId xmlns:a16="http://schemas.microsoft.com/office/drawing/2014/main" val="3051893077"/>
                    </a:ext>
                  </a:extLst>
                </a:gridCol>
              </a:tblGrid>
              <a:tr h="235672">
                <a:tc>
                  <a:txBody>
                    <a:bodyPr/>
                    <a:lstStyle/>
                    <a:p>
                      <a:pPr>
                        <a:buNone/>
                      </a:pPr>
                      <a:r>
                        <a:rPr lang="en-IN" sz="1400" dirty="0">
                          <a:latin typeface="Calisto MT" panose="02040603050505030304" pitchFamily="18" charset="0"/>
                        </a:rPr>
                        <a:t>Ref. No.</a:t>
                      </a:r>
                    </a:p>
                  </a:txBody>
                  <a:tcPr marL="33667" marR="33667" marT="16834" marB="16834" anchor="ctr">
                    <a:solidFill>
                      <a:schemeClr val="accent6">
                        <a:lumMod val="40000"/>
                        <a:lumOff val="60000"/>
                      </a:schemeClr>
                    </a:solidFill>
                  </a:tcPr>
                </a:tc>
                <a:tc>
                  <a:txBody>
                    <a:bodyPr/>
                    <a:lstStyle/>
                    <a:p>
                      <a:pPr>
                        <a:buNone/>
                      </a:pPr>
                      <a:r>
                        <a:rPr lang="en-IN" sz="1400" dirty="0">
                          <a:latin typeface="Calisto MT" panose="02040603050505030304" pitchFamily="18" charset="0"/>
                        </a:rPr>
                        <a:t>Author(s) &amp; Year</a:t>
                      </a:r>
                    </a:p>
                  </a:txBody>
                  <a:tcPr marL="33667" marR="33667" marT="16834" marB="16834" anchor="ctr">
                    <a:solidFill>
                      <a:schemeClr val="accent6">
                        <a:lumMod val="40000"/>
                        <a:lumOff val="60000"/>
                      </a:schemeClr>
                    </a:solidFill>
                  </a:tcPr>
                </a:tc>
                <a:tc>
                  <a:txBody>
                    <a:bodyPr/>
                    <a:lstStyle/>
                    <a:p>
                      <a:pPr>
                        <a:buNone/>
                      </a:pPr>
                      <a:r>
                        <a:rPr lang="en-IN" sz="1400" dirty="0">
                          <a:latin typeface="Calisto MT" panose="02040603050505030304" pitchFamily="18" charset="0"/>
                        </a:rPr>
                        <a:t>Model / Method Used</a:t>
                      </a:r>
                    </a:p>
                  </a:txBody>
                  <a:tcPr marL="33667" marR="33667" marT="16834" marB="16834" anchor="ctr">
                    <a:solidFill>
                      <a:schemeClr val="accent6">
                        <a:lumMod val="40000"/>
                        <a:lumOff val="60000"/>
                      </a:schemeClr>
                    </a:solidFill>
                  </a:tcPr>
                </a:tc>
                <a:tc>
                  <a:txBody>
                    <a:bodyPr/>
                    <a:lstStyle/>
                    <a:p>
                      <a:pPr>
                        <a:buNone/>
                      </a:pPr>
                      <a:r>
                        <a:rPr lang="en-IN" sz="1400" dirty="0">
                          <a:latin typeface="Calisto MT" panose="02040603050505030304" pitchFamily="18" charset="0"/>
                        </a:rPr>
                        <a:t>Limitations &amp; Future Work</a:t>
                      </a:r>
                    </a:p>
                  </a:txBody>
                  <a:tcPr marL="33667" marR="33667" marT="16834" marB="16834" anchor="ctr">
                    <a:solidFill>
                      <a:schemeClr val="accent6">
                        <a:lumMod val="40000"/>
                        <a:lumOff val="60000"/>
                      </a:schemeClr>
                    </a:solidFill>
                  </a:tcPr>
                </a:tc>
                <a:extLst>
                  <a:ext uri="{0D108BD9-81ED-4DB2-BD59-A6C34878D82A}">
                    <a16:rowId xmlns:a16="http://schemas.microsoft.com/office/drawing/2014/main" val="1577462056"/>
                  </a:ext>
                </a:extLst>
              </a:tr>
              <a:tr h="538678">
                <a:tc>
                  <a:txBody>
                    <a:bodyPr/>
                    <a:lstStyle/>
                    <a:p>
                      <a:pPr>
                        <a:buNone/>
                      </a:pPr>
                      <a:r>
                        <a:rPr lang="en-IN" sz="1400" dirty="0">
                          <a:latin typeface="Calisto MT" panose="02040603050505030304" pitchFamily="18" charset="0"/>
                        </a:rPr>
                        <a:t>[1]</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Jiang et al. (2021)</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Self-supervised contrastive learning for EEG sleep staging</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Computationally expensive; limited interpretability</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271746238"/>
                  </a:ext>
                </a:extLst>
              </a:tr>
              <a:tr h="639680">
                <a:tc>
                  <a:txBody>
                    <a:bodyPr/>
                    <a:lstStyle/>
                    <a:p>
                      <a:pPr>
                        <a:buNone/>
                      </a:pPr>
                      <a:r>
                        <a:rPr lang="en-IN" sz="1400" dirty="0">
                          <a:latin typeface="Calisto MT" panose="02040603050505030304" pitchFamily="18" charset="0"/>
                        </a:rPr>
                        <a:t>[2]</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Weng et al. (2025)</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Systematic SSL survey for EEG: predictive, generative, contrastive approaches</a:t>
                      </a:r>
                      <a:endParaRPr lang="en-IN" sz="1400" dirty="0">
                        <a:latin typeface="Calisto MT" panose="02040603050505030304" pitchFamily="18" charset="0"/>
                      </a:endParaRP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Neglects EEG spatial-temporal nature; unimodal focus</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062019306"/>
                  </a:ext>
                </a:extLst>
              </a:tr>
              <a:tr h="538678">
                <a:tc>
                  <a:txBody>
                    <a:bodyPr/>
                    <a:lstStyle/>
                    <a:p>
                      <a:pPr>
                        <a:buNone/>
                      </a:pPr>
                      <a:r>
                        <a:rPr lang="en-IN" sz="1400" dirty="0">
                          <a:latin typeface="Calisto MT" panose="02040603050505030304" pitchFamily="18" charset="0"/>
                        </a:rPr>
                        <a:t>[3]</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Lee et al. (2025)</a:t>
                      </a:r>
                    </a:p>
                  </a:txBody>
                  <a:tcPr marL="33667" marR="33667" marT="16834" marB="16834"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SleepXViT</a:t>
                      </a:r>
                      <a:r>
                        <a:rPr lang="en-US" sz="1400" dirty="0">
                          <a:latin typeface="Calisto MT" panose="02040603050505030304" pitchFamily="18" charset="0"/>
                        </a:rPr>
                        <a:t>: dual-component </a:t>
                      </a:r>
                      <a:r>
                        <a:rPr lang="en-US" sz="1400" dirty="0" err="1">
                          <a:latin typeface="Calisto MT" panose="02040603050505030304" pitchFamily="18" charset="0"/>
                        </a:rPr>
                        <a:t>ViT</a:t>
                      </a:r>
                      <a:r>
                        <a:rPr lang="en-US" sz="1400" dirty="0">
                          <a:latin typeface="Calisto MT" panose="02040603050505030304" pitchFamily="18" charset="0"/>
                        </a:rPr>
                        <a:t> with explainability via LRP heatmaps</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Needs lightweight model development; dataset expansion</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764101148"/>
                  </a:ext>
                </a:extLst>
              </a:tr>
              <a:tr h="538678">
                <a:tc>
                  <a:txBody>
                    <a:bodyPr/>
                    <a:lstStyle/>
                    <a:p>
                      <a:pPr>
                        <a:buNone/>
                      </a:pPr>
                      <a:r>
                        <a:rPr lang="en-IN" sz="1400" dirty="0">
                          <a:latin typeface="Calisto MT" panose="02040603050505030304" pitchFamily="18" charset="0"/>
                        </a:rPr>
                        <a:t>[4]</a:t>
                      </a:r>
                    </a:p>
                  </a:txBody>
                  <a:tcPr marL="33667" marR="33667" marT="16834" marB="16834" anchor="ctr">
                    <a:solidFill>
                      <a:schemeClr val="accent6">
                        <a:lumMod val="20000"/>
                        <a:lumOff val="80000"/>
                      </a:schemeClr>
                    </a:solidFill>
                  </a:tcPr>
                </a:tc>
                <a:tc>
                  <a:txBody>
                    <a:bodyPr/>
                    <a:lstStyle/>
                    <a:p>
                      <a:pPr>
                        <a:buNone/>
                      </a:pPr>
                      <a:r>
                        <a:rPr lang="en-IN" sz="1400" dirty="0" err="1">
                          <a:latin typeface="Calisto MT" panose="02040603050505030304" pitchFamily="18" charset="0"/>
                        </a:rPr>
                        <a:t>Kontras</a:t>
                      </a:r>
                      <a:r>
                        <a:rPr lang="en-IN" sz="1400" dirty="0">
                          <a:latin typeface="Calisto MT" panose="02040603050505030304" pitchFamily="18" charset="0"/>
                        </a:rPr>
                        <a:t> et al. (2024)</a:t>
                      </a:r>
                    </a:p>
                  </a:txBody>
                  <a:tcPr marL="33667" marR="33667" marT="16834" marB="16834"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CoRe</a:t>
                      </a:r>
                      <a:r>
                        <a:rPr lang="en-US" sz="1400" dirty="0">
                          <a:latin typeface="Calisto MT" panose="02040603050505030304" pitchFamily="18" charset="0"/>
                        </a:rPr>
                        <a:t>-Sleep: multimodal transformer fusion for EEG+EOG</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Limited to 2 modalities; single dataset validation</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1702712045"/>
                  </a:ext>
                </a:extLst>
              </a:tr>
              <a:tr h="538678">
                <a:tc>
                  <a:txBody>
                    <a:bodyPr/>
                    <a:lstStyle/>
                    <a:p>
                      <a:pPr>
                        <a:buNone/>
                      </a:pPr>
                      <a:r>
                        <a:rPr lang="en-IN" sz="1400" dirty="0">
                          <a:latin typeface="Calisto MT" panose="02040603050505030304" pitchFamily="18" charset="0"/>
                        </a:rPr>
                        <a:t>[5]</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Thapa et al. (2025)</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Multimodal sleep foundation model with 585K hours PSG data</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High signal variability; black-box interpretability</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1836731"/>
                  </a:ext>
                </a:extLst>
              </a:tr>
              <a:tr h="639680">
                <a:tc>
                  <a:txBody>
                    <a:bodyPr/>
                    <a:lstStyle/>
                    <a:p>
                      <a:pPr>
                        <a:buNone/>
                      </a:pPr>
                      <a:r>
                        <a:rPr lang="en-IN" sz="1400" dirty="0">
                          <a:latin typeface="Calisto MT" panose="02040603050505030304" pitchFamily="18" charset="0"/>
                        </a:rPr>
                        <a:t>[6]</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Zhang et al. (2025)</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Multiscale transformer with ECG+SpO2 for OSA detection</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Regional limitations; high computational cost</a:t>
                      </a: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3436101752"/>
                  </a:ext>
                </a:extLst>
              </a:tr>
              <a:tr h="538678">
                <a:tc>
                  <a:txBody>
                    <a:bodyPr/>
                    <a:lstStyle/>
                    <a:p>
                      <a:pPr>
                        <a:buNone/>
                      </a:pPr>
                      <a:r>
                        <a:rPr lang="en-IN" sz="1400" dirty="0">
                          <a:latin typeface="Calisto MT" panose="02040603050505030304" pitchFamily="18" charset="0"/>
                        </a:rPr>
                        <a:t>[7]</a:t>
                      </a:r>
                    </a:p>
                  </a:txBody>
                  <a:tcPr marL="33667" marR="33667" marT="16834" marB="16834" anchor="ctr">
                    <a:solidFill>
                      <a:schemeClr val="accent6">
                        <a:lumMod val="20000"/>
                        <a:lumOff val="80000"/>
                      </a:schemeClr>
                    </a:solidFill>
                  </a:tcPr>
                </a:tc>
                <a:tc>
                  <a:txBody>
                    <a:bodyPr/>
                    <a:lstStyle/>
                    <a:p>
                      <a:pPr fontAlgn="base" latinLnBrk="0">
                        <a:buNone/>
                      </a:pPr>
                      <a:br>
                        <a:rPr lang="en-IN" dirty="0">
                          <a:effectLst/>
                        </a:rPr>
                      </a:br>
                      <a:r>
                        <a:rPr lang="en-IN" sz="1400" kern="1200" dirty="0">
                          <a:solidFill>
                            <a:schemeClr val="tx1"/>
                          </a:solidFill>
                          <a:latin typeface="Calisto MT" panose="02040603050505030304" pitchFamily="18" charset="0"/>
                          <a:ea typeface="+mn-ea"/>
                          <a:cs typeface="+mn-cs"/>
                        </a:rPr>
                        <a:t>Zhang et al. (2024)</a:t>
                      </a:r>
                    </a:p>
                  </a:txBody>
                  <a:tcPr marL="60960" marR="60960"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TSEDSleepNet</a:t>
                      </a:r>
                      <a:r>
                        <a:rPr lang="en-US" sz="1400" dirty="0">
                          <a:latin typeface="Calisto MT" panose="02040603050505030304" pitchFamily="18" charset="0"/>
                        </a:rPr>
                        <a:t>: two-stream encoder-decoder with attention</a:t>
                      </a: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High complexity (11.3M parameters); limited modalities</a:t>
                      </a:r>
                    </a:p>
                  </a:txBody>
                  <a:tcPr anchor="ctr">
                    <a:solidFill>
                      <a:schemeClr val="accent6">
                        <a:lumMod val="20000"/>
                        <a:lumOff val="80000"/>
                      </a:schemeClr>
                    </a:solidFill>
                  </a:tcPr>
                </a:tc>
                <a:extLst>
                  <a:ext uri="{0D108BD9-81ED-4DB2-BD59-A6C34878D82A}">
                    <a16:rowId xmlns:a16="http://schemas.microsoft.com/office/drawing/2014/main" val="822030132"/>
                  </a:ext>
                </a:extLst>
              </a:tr>
              <a:tr h="538678">
                <a:tc>
                  <a:txBody>
                    <a:bodyPr/>
                    <a:lstStyle/>
                    <a:p>
                      <a:pPr>
                        <a:buNone/>
                      </a:pPr>
                      <a:r>
                        <a:rPr lang="en-IN" sz="1400" dirty="0">
                          <a:latin typeface="Calisto MT" panose="02040603050505030304" pitchFamily="18" charset="0"/>
                        </a:rPr>
                        <a:t>[8]</a:t>
                      </a:r>
                    </a:p>
                  </a:txBody>
                  <a:tcPr marL="33667" marR="33667" marT="16834" marB="16834" anchor="ctr">
                    <a:solidFill>
                      <a:schemeClr val="accent6">
                        <a:lumMod val="20000"/>
                        <a:lumOff val="80000"/>
                      </a:schemeClr>
                    </a:solidFill>
                  </a:tcPr>
                </a:tc>
                <a:tc>
                  <a:txBody>
                    <a:bodyPr/>
                    <a:lstStyle/>
                    <a:p>
                      <a:pPr>
                        <a:buNone/>
                      </a:pPr>
                      <a:r>
                        <a:rPr lang="en-IN" sz="1400" dirty="0">
                          <a:latin typeface="Calisto MT" panose="02040603050505030304" pitchFamily="18" charset="0"/>
                        </a:rPr>
                        <a:t>Liu et al. (2025)</a:t>
                      </a:r>
                    </a:p>
                  </a:txBody>
                  <a:tcPr marL="33667" marR="33667" marT="16834" marB="16834" anchor="ctr">
                    <a:solidFill>
                      <a:schemeClr val="accent6">
                        <a:lumMod val="20000"/>
                        <a:lumOff val="80000"/>
                      </a:schemeClr>
                    </a:solidFill>
                  </a:tcPr>
                </a:tc>
                <a:tc>
                  <a:txBody>
                    <a:bodyPr/>
                    <a:lstStyle/>
                    <a:p>
                      <a:pPr>
                        <a:buNone/>
                      </a:pPr>
                      <a:r>
                        <a:rPr lang="en-US" sz="1400" dirty="0" err="1">
                          <a:latin typeface="Calisto MT" panose="02040603050505030304" pitchFamily="18" charset="0"/>
                        </a:rPr>
                        <a:t>MHFNet</a:t>
                      </a:r>
                      <a:r>
                        <a:rPr lang="en-US" sz="1400" dirty="0">
                          <a:latin typeface="Calisto MT" panose="02040603050505030304" pitchFamily="18" charset="0"/>
                        </a:rPr>
                        <a:t>: hybrid-embedding fusion with gate transformer</a:t>
                      </a:r>
                      <a:endParaRPr lang="en-IN" sz="1400" dirty="0">
                        <a:latin typeface="Calisto MT" panose="02040603050505030304" pitchFamily="18" charset="0"/>
                      </a:endParaRPr>
                    </a:p>
                  </a:txBody>
                  <a:tcPr marL="33667" marR="33667" marT="16834" marB="16834" anchor="ctr">
                    <a:solidFill>
                      <a:schemeClr val="accent6">
                        <a:lumMod val="20000"/>
                        <a:lumOff val="80000"/>
                      </a:schemeClr>
                    </a:solidFill>
                  </a:tcPr>
                </a:tc>
                <a:tc>
                  <a:txBody>
                    <a:bodyPr/>
                    <a:lstStyle/>
                    <a:p>
                      <a:pPr>
                        <a:buNone/>
                      </a:pPr>
                      <a:r>
                        <a:rPr lang="en-US" sz="1400" dirty="0">
                          <a:latin typeface="Calisto MT" panose="02040603050505030304" pitchFamily="18" charset="0"/>
                        </a:rPr>
                        <a:t>Limited to EEG+EOG; computationally expensive</a:t>
                      </a:r>
                      <a:endParaRPr lang="en-IN" sz="1400" dirty="0">
                        <a:latin typeface="Calisto MT" panose="02040603050505030304" pitchFamily="18" charset="0"/>
                      </a:endParaRPr>
                    </a:p>
                  </a:txBody>
                  <a:tcPr marL="33667" marR="33667" marT="16834" marB="16834" anchor="ctr">
                    <a:solidFill>
                      <a:schemeClr val="accent6">
                        <a:lumMod val="20000"/>
                        <a:lumOff val="80000"/>
                      </a:schemeClr>
                    </a:solidFill>
                  </a:tcPr>
                </a:tc>
                <a:extLst>
                  <a:ext uri="{0D108BD9-81ED-4DB2-BD59-A6C34878D82A}">
                    <a16:rowId xmlns:a16="http://schemas.microsoft.com/office/drawing/2014/main" val="2110104190"/>
                  </a:ext>
                </a:extLst>
              </a:tr>
            </a:tbl>
          </a:graphicData>
        </a:graphic>
      </p:graphicFrame>
    </p:spTree>
    <p:extLst>
      <p:ext uri="{BB962C8B-B14F-4D97-AF65-F5344CB8AC3E}">
        <p14:creationId xmlns:p14="http://schemas.microsoft.com/office/powerpoint/2010/main" val="1495883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D990-B00C-BD42-FCC6-1451FDDA9D9E}"/>
              </a:ext>
            </a:extLst>
          </p:cNvPr>
          <p:cNvSpPr>
            <a:spLocks noGrp="1"/>
          </p:cNvSpPr>
          <p:nvPr>
            <p:ph type="title"/>
          </p:nvPr>
        </p:nvSpPr>
        <p:spPr>
          <a:xfrm>
            <a:off x="137651" y="221227"/>
            <a:ext cx="11107994" cy="436064"/>
          </a:xfrm>
        </p:spPr>
        <p:txBody>
          <a:bodyPr>
            <a:noAutofit/>
          </a:bodyPr>
          <a:lstStyle/>
          <a:p>
            <a:r>
              <a:rPr lang="en-IN" sz="3200" b="1" u="sng" dirty="0">
                <a:latin typeface="Calisto MT" panose="02040603050505030304" pitchFamily="18" charset="0"/>
              </a:rPr>
              <a:t>Key Findings from Literature Review</a:t>
            </a:r>
          </a:p>
        </p:txBody>
      </p:sp>
      <p:sp>
        <p:nvSpPr>
          <p:cNvPr id="3" name="Content Placeholder 2">
            <a:extLst>
              <a:ext uri="{FF2B5EF4-FFF2-40B4-BE49-F238E27FC236}">
                <a16:creationId xmlns:a16="http://schemas.microsoft.com/office/drawing/2014/main" id="{304D3740-3F12-C5AC-A8A3-FEEFBD23BE55}"/>
              </a:ext>
            </a:extLst>
          </p:cNvPr>
          <p:cNvSpPr>
            <a:spLocks noGrp="1"/>
          </p:cNvSpPr>
          <p:nvPr>
            <p:ph idx="1"/>
          </p:nvPr>
        </p:nvSpPr>
        <p:spPr>
          <a:xfrm>
            <a:off x="249411" y="1025861"/>
            <a:ext cx="5663709" cy="1656379"/>
          </a:xfrm>
        </p:spPr>
        <p:txBody>
          <a:bodyPr>
            <a:noAutofit/>
          </a:bodyPr>
          <a:lstStyle/>
          <a:p>
            <a:pPr algn="just">
              <a:buNone/>
            </a:pPr>
            <a:r>
              <a:rPr lang="en-IN" sz="1600" b="1" dirty="0">
                <a:latin typeface="Calisto MT" panose="02040603050505030304" pitchFamily="18" charset="0"/>
              </a:rPr>
              <a:t>Self-Supervised Learning Shows Promise:</a:t>
            </a:r>
          </a:p>
          <a:p>
            <a:pPr algn="just"/>
            <a:r>
              <a:rPr lang="en-US" sz="1400" dirty="0">
                <a:latin typeface="Calisto MT" panose="02040603050505030304" pitchFamily="18" charset="0"/>
              </a:rPr>
              <a:t>Self-supervised contrastive learning frameworks demonstrate effectiveness for EEG-based sleep analysis, reducing dependency on labeled data.</a:t>
            </a:r>
          </a:p>
          <a:p>
            <a:pPr algn="just"/>
            <a:r>
              <a:rPr lang="en-US" sz="1400" dirty="0">
                <a:latin typeface="Calisto MT" panose="02040603050505030304" pitchFamily="18" charset="0"/>
              </a:rPr>
              <a:t>Foundation models with large-scale PSG data (585K hours) can predict 130+ diseases, showing potential for comprehensive health assessment.</a:t>
            </a:r>
          </a:p>
        </p:txBody>
      </p:sp>
      <p:sp>
        <p:nvSpPr>
          <p:cNvPr id="4" name="Content Placeholder 2">
            <a:extLst>
              <a:ext uri="{FF2B5EF4-FFF2-40B4-BE49-F238E27FC236}">
                <a16:creationId xmlns:a16="http://schemas.microsoft.com/office/drawing/2014/main" id="{BEB3C4A4-3BBF-0709-1C1B-4DCF4478ED2B}"/>
              </a:ext>
            </a:extLst>
          </p:cNvPr>
          <p:cNvSpPr txBox="1">
            <a:spLocks/>
          </p:cNvSpPr>
          <p:nvPr/>
        </p:nvSpPr>
        <p:spPr>
          <a:xfrm>
            <a:off x="249411" y="2869634"/>
            <a:ext cx="5663710"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Multimodal Approaches are Limited:</a:t>
            </a:r>
          </a:p>
          <a:p>
            <a:pPr algn="just"/>
            <a:r>
              <a:rPr lang="en-US" sz="1400" dirty="0">
                <a:latin typeface="Calisto MT" panose="02040603050505030304" pitchFamily="18" charset="0"/>
              </a:rPr>
              <a:t>Current multimodal methods are constrained to 2-3 modalities with poor scalability.</a:t>
            </a:r>
          </a:p>
          <a:p>
            <a:pPr algn="just"/>
            <a:r>
              <a:rPr lang="en-US" sz="1400" dirty="0">
                <a:latin typeface="Calisto MT" panose="02040603050505030304" pitchFamily="18" charset="0"/>
              </a:rPr>
              <a:t>Most approaches lack robust handling of missing or noisy modalities in real-world scenarios.</a:t>
            </a:r>
          </a:p>
        </p:txBody>
      </p:sp>
      <p:sp>
        <p:nvSpPr>
          <p:cNvPr id="5" name="Content Placeholder 2">
            <a:extLst>
              <a:ext uri="{FF2B5EF4-FFF2-40B4-BE49-F238E27FC236}">
                <a16:creationId xmlns:a16="http://schemas.microsoft.com/office/drawing/2014/main" id="{081F7979-DFC3-7FEA-BF73-6D9A35C7252C}"/>
              </a:ext>
            </a:extLst>
          </p:cNvPr>
          <p:cNvSpPr txBox="1">
            <a:spLocks/>
          </p:cNvSpPr>
          <p:nvPr/>
        </p:nvSpPr>
        <p:spPr>
          <a:xfrm>
            <a:off x="249409" y="4358640"/>
            <a:ext cx="5663711"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Computational Efficiency Remains a Challenge:</a:t>
            </a:r>
          </a:p>
          <a:p>
            <a:pPr algn="just"/>
            <a:r>
              <a:rPr lang="en-US" sz="1400" dirty="0">
                <a:latin typeface="Calisto MT" panose="02040603050505030304" pitchFamily="18" charset="0"/>
              </a:rPr>
              <a:t>Existing models are computationally expensive (up to 11.3M parameters) and unsuitable for edge deployment.</a:t>
            </a:r>
          </a:p>
          <a:p>
            <a:pPr algn="just"/>
            <a:r>
              <a:rPr lang="en-US" sz="1400" dirty="0">
                <a:latin typeface="Calisto MT" panose="02040603050505030304" pitchFamily="18" charset="0"/>
              </a:rPr>
              <a:t>High complexity models struggle with interpretability, limiting clinical adoption.</a:t>
            </a:r>
          </a:p>
          <a:p>
            <a:pPr algn="just"/>
            <a:endParaRPr lang="en-US" sz="1400" dirty="0">
              <a:latin typeface="Calisto MT" panose="02040603050505030304" pitchFamily="18" charset="0"/>
            </a:endParaRPr>
          </a:p>
        </p:txBody>
      </p:sp>
      <p:sp>
        <p:nvSpPr>
          <p:cNvPr id="7" name="Content Placeholder 2">
            <a:extLst>
              <a:ext uri="{FF2B5EF4-FFF2-40B4-BE49-F238E27FC236}">
                <a16:creationId xmlns:a16="http://schemas.microsoft.com/office/drawing/2014/main" id="{912E2A2E-8BB2-C089-5B56-BE1C390D0E88}"/>
              </a:ext>
            </a:extLst>
          </p:cNvPr>
          <p:cNvSpPr txBox="1">
            <a:spLocks/>
          </p:cNvSpPr>
          <p:nvPr/>
        </p:nvSpPr>
        <p:spPr>
          <a:xfrm>
            <a:off x="6278882" y="4572000"/>
            <a:ext cx="5765309" cy="1473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None/>
            </a:pPr>
            <a:r>
              <a:rPr lang="en-IN" sz="1600" b="1" dirty="0">
                <a:latin typeface="Calisto MT" panose="02040603050505030304" pitchFamily="18" charset="0"/>
              </a:rPr>
              <a:t>Generalization Issues Persist:</a:t>
            </a:r>
          </a:p>
          <a:p>
            <a:pPr algn="just"/>
            <a:r>
              <a:rPr lang="en-US" sz="1400" dirty="0">
                <a:latin typeface="Calisto MT" panose="02040603050505030304" pitchFamily="18" charset="0"/>
              </a:rPr>
              <a:t>Models often validate on single datasets, raising concerns about cross-population generalizability.</a:t>
            </a:r>
          </a:p>
          <a:p>
            <a:pPr algn="just"/>
            <a:r>
              <a:rPr lang="en-US" sz="1400" dirty="0">
                <a:latin typeface="Calisto MT" panose="02040603050505030304" pitchFamily="18" charset="0"/>
              </a:rPr>
              <a:t>Limited validation across diverse elderly cohorts and care settings.</a:t>
            </a:r>
          </a:p>
        </p:txBody>
      </p:sp>
      <p:cxnSp>
        <p:nvCxnSpPr>
          <p:cNvPr id="11" name="Straight Connector 10">
            <a:extLst>
              <a:ext uri="{FF2B5EF4-FFF2-40B4-BE49-F238E27FC236}">
                <a16:creationId xmlns:a16="http://schemas.microsoft.com/office/drawing/2014/main" id="{02F5035B-6F5B-9B5C-E73B-C54E0BAA33CB}"/>
              </a:ext>
            </a:extLst>
          </p:cNvPr>
          <p:cNvCxnSpPr/>
          <p:nvPr/>
        </p:nvCxnSpPr>
        <p:spPr>
          <a:xfrm>
            <a:off x="6116322" y="868680"/>
            <a:ext cx="0" cy="5120640"/>
          </a:xfrm>
          <a:prstGeom prst="line">
            <a:avLst/>
          </a:prstGeom>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7CCB88C6-380D-979F-8505-6E8404EC6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137" y="221227"/>
            <a:ext cx="2844798" cy="4267197"/>
          </a:xfrm>
          <a:prstGeom prst="rect">
            <a:avLst/>
          </a:prstGeom>
        </p:spPr>
      </p:pic>
    </p:spTree>
    <p:extLst>
      <p:ext uri="{BB962C8B-B14F-4D97-AF65-F5344CB8AC3E}">
        <p14:creationId xmlns:p14="http://schemas.microsoft.com/office/powerpoint/2010/main" val="73474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95D3-DC36-63D7-9D98-87FC746040D0}"/>
              </a:ext>
            </a:extLst>
          </p:cNvPr>
          <p:cNvSpPr>
            <a:spLocks noGrp="1"/>
          </p:cNvSpPr>
          <p:nvPr>
            <p:ph type="title"/>
          </p:nvPr>
        </p:nvSpPr>
        <p:spPr>
          <a:xfrm>
            <a:off x="376084" y="323350"/>
            <a:ext cx="10515600" cy="436064"/>
          </a:xfrm>
        </p:spPr>
        <p:txBody>
          <a:bodyPr>
            <a:noAutofit/>
          </a:bodyPr>
          <a:lstStyle/>
          <a:p>
            <a:r>
              <a:rPr lang="en-IN" sz="3600" b="1" u="sng" dirty="0">
                <a:latin typeface="Calisto MT" panose="02040603050505030304" pitchFamily="18" charset="0"/>
              </a:rPr>
              <a:t>Research Gaps</a:t>
            </a:r>
          </a:p>
        </p:txBody>
      </p:sp>
      <p:sp>
        <p:nvSpPr>
          <p:cNvPr id="3" name="Content Placeholder 2">
            <a:extLst>
              <a:ext uri="{FF2B5EF4-FFF2-40B4-BE49-F238E27FC236}">
                <a16:creationId xmlns:a16="http://schemas.microsoft.com/office/drawing/2014/main" id="{7225079F-12E1-6A40-1AD0-72C61402E0A9}"/>
              </a:ext>
            </a:extLst>
          </p:cNvPr>
          <p:cNvSpPr>
            <a:spLocks noGrp="1"/>
          </p:cNvSpPr>
          <p:nvPr>
            <p:ph idx="1"/>
          </p:nvPr>
        </p:nvSpPr>
        <p:spPr>
          <a:xfrm>
            <a:off x="376084" y="1358854"/>
            <a:ext cx="7863676" cy="2770112"/>
          </a:xfrm>
        </p:spPr>
        <p:txBody>
          <a:bodyPr vert="horz" lIns="91440" tIns="45720" rIns="91440" bIns="45720" rtlCol="0" anchor="t">
            <a:normAutofit/>
          </a:bodyPr>
          <a:lstStyle/>
          <a:p>
            <a:pPr marL="342900" indent="-342900" algn="just">
              <a:buFont typeface="+mj-lt"/>
              <a:buAutoNum type="arabicPeriod"/>
            </a:pPr>
            <a:r>
              <a:rPr lang="en-US" sz="1600" dirty="0">
                <a:latin typeface="Calisto MT" panose="02040603050505030304" pitchFamily="18" charset="0"/>
              </a:rPr>
              <a:t>Most studies add modalities like respiratory and brain activity signals to extract complementary information, but they fail to make the resulting models lightweight or edge-deployable—critical for resource-limited settings such as elderly care homes.</a:t>
            </a:r>
          </a:p>
          <a:p>
            <a:pPr marL="0" indent="0" algn="just">
              <a:buNone/>
            </a:pPr>
            <a:endParaRPr lang="en-US" sz="1600" dirty="0">
              <a:latin typeface="Calisto MT" panose="02040603050505030304" pitchFamily="18" charset="0"/>
            </a:endParaRPr>
          </a:p>
        </p:txBody>
      </p:sp>
      <p:sp>
        <p:nvSpPr>
          <p:cNvPr id="4" name="TextBox 3">
            <a:extLst>
              <a:ext uri="{FF2B5EF4-FFF2-40B4-BE49-F238E27FC236}">
                <a16:creationId xmlns:a16="http://schemas.microsoft.com/office/drawing/2014/main" id="{DDCC1A4D-4564-2BC4-A694-A4893063F9B8}"/>
              </a:ext>
            </a:extLst>
          </p:cNvPr>
          <p:cNvSpPr txBox="1"/>
          <p:nvPr/>
        </p:nvSpPr>
        <p:spPr>
          <a:xfrm>
            <a:off x="376084" y="2260032"/>
            <a:ext cx="7863676" cy="2554545"/>
          </a:xfrm>
          <a:prstGeom prst="rect">
            <a:avLst/>
          </a:prstGeom>
          <a:noFill/>
        </p:spPr>
        <p:txBody>
          <a:bodyPr wrap="square" rtlCol="0">
            <a:spAutoFit/>
          </a:bodyPr>
          <a:lstStyle/>
          <a:p>
            <a:pPr marL="342900" indent="-342900">
              <a:buFont typeface="+mj-lt"/>
              <a:buAutoNum type="arabicPeriod" startAt="2"/>
            </a:pPr>
            <a:r>
              <a:rPr lang="en-US" sz="1600" dirty="0">
                <a:latin typeface="Calisto MT" panose="02040603050505030304" pitchFamily="18" charset="0"/>
              </a:rPr>
              <a:t>Studies have incorporated channel agnostic multi modal frameworks but not arbitrary and heterogeneous modalities, such fusions technologies are still unexplored.</a:t>
            </a:r>
          </a:p>
          <a:p>
            <a:pPr marL="342900" indent="-342900">
              <a:buFont typeface="+mj-lt"/>
              <a:buAutoNum type="arabicPeriod" startAt="2"/>
            </a:pPr>
            <a:endParaRPr lang="en-US" sz="1600" dirty="0">
              <a:latin typeface="Calisto MT" panose="02040603050505030304" pitchFamily="18" charset="0"/>
            </a:endParaRPr>
          </a:p>
          <a:p>
            <a:pPr marL="342900" indent="-342900">
              <a:buFont typeface="+mj-lt"/>
              <a:buAutoNum type="arabicPeriod" startAt="2"/>
            </a:pPr>
            <a:r>
              <a:rPr lang="en-US" sz="1600" dirty="0">
                <a:latin typeface="Calisto MT" panose="02040603050505030304" pitchFamily="18" charset="0"/>
              </a:rPr>
              <a:t>Many research articles mention health prediction using sleep staging but never a long-term health prediction due to high variance in day-to-day life.</a:t>
            </a:r>
          </a:p>
          <a:p>
            <a:pPr marL="342900" indent="-342900">
              <a:buFont typeface="+mj-lt"/>
              <a:buAutoNum type="arabicPeriod" startAt="2"/>
            </a:pPr>
            <a:endParaRPr lang="en-US" sz="1600" dirty="0">
              <a:latin typeface="Calisto MT" panose="02040603050505030304" pitchFamily="18" charset="0"/>
            </a:endParaRPr>
          </a:p>
          <a:p>
            <a:pPr marL="342900" indent="-342900">
              <a:buFont typeface="+mj-lt"/>
              <a:buAutoNum type="arabicPeriod" startAt="2"/>
            </a:pPr>
            <a:r>
              <a:rPr lang="en-US" sz="1600" dirty="0">
                <a:latin typeface="Calisto MT" panose="02040603050505030304" pitchFamily="18" charset="0"/>
              </a:rPr>
              <a:t>Almost all researches focus on the general population for health mortality predictions but never focus on the elderly where the conditions such as cardio vascular diseases, Parkinson's and Alzheimer's are most prominent.</a:t>
            </a:r>
          </a:p>
        </p:txBody>
      </p:sp>
      <p:pic>
        <p:nvPicPr>
          <p:cNvPr id="7" name="Picture 6">
            <a:extLst>
              <a:ext uri="{FF2B5EF4-FFF2-40B4-BE49-F238E27FC236}">
                <a16:creationId xmlns:a16="http://schemas.microsoft.com/office/drawing/2014/main" id="{8B1B1DD5-9EA7-DFAB-3A77-024EB900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236" y="1996440"/>
            <a:ext cx="2865120" cy="2865120"/>
          </a:xfrm>
          <a:prstGeom prst="rect">
            <a:avLst/>
          </a:prstGeom>
        </p:spPr>
      </p:pic>
    </p:spTree>
    <p:extLst>
      <p:ext uri="{BB962C8B-B14F-4D97-AF65-F5344CB8AC3E}">
        <p14:creationId xmlns:p14="http://schemas.microsoft.com/office/powerpoint/2010/main" val="84092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934E-5D53-EA80-1FB4-F618D8B2048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1DB3451-90DF-0111-C5C2-CFE648AE163C}"/>
              </a:ext>
            </a:extLst>
          </p:cNvPr>
          <p:cNvSpPr txBox="1">
            <a:spLocks/>
          </p:cNvSpPr>
          <p:nvPr/>
        </p:nvSpPr>
        <p:spPr>
          <a:xfrm>
            <a:off x="2792006" y="327152"/>
            <a:ext cx="8099842" cy="436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latin typeface="Calisto MT" panose="02040603050505030304" pitchFamily="18" charset="0"/>
                <a:cs typeface="Arial" panose="020B0604020202020204" pitchFamily="34" charset="0"/>
              </a:rPr>
              <a:t>System Architecture </a:t>
            </a:r>
            <a:r>
              <a:rPr lang="en-IN" sz="2800" b="1" dirty="0">
                <a:latin typeface="Calisto MT" panose="02040603050505030304" pitchFamily="18" charset="0"/>
                <a:cs typeface="Arial" panose="020B0604020202020204" pitchFamily="34" charset="0"/>
              </a:rPr>
              <a:t>(Methodology)</a:t>
            </a:r>
            <a:endParaRPr lang="en-IN" sz="3600" dirty="0">
              <a:latin typeface="Calisto MT" panose="02040603050505030304" pitchFamily="18" charset="0"/>
            </a:endParaRPr>
          </a:p>
        </p:txBody>
      </p:sp>
      <p:pic>
        <p:nvPicPr>
          <p:cNvPr id="7" name="Picture 6">
            <a:extLst>
              <a:ext uri="{FF2B5EF4-FFF2-40B4-BE49-F238E27FC236}">
                <a16:creationId xmlns:a16="http://schemas.microsoft.com/office/drawing/2014/main" id="{94573E82-A68D-ACF2-B387-CDBB2C493B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874782"/>
            <a:ext cx="12088866" cy="5282178"/>
          </a:xfrm>
          <a:prstGeom prst="rect">
            <a:avLst/>
          </a:prstGeom>
        </p:spPr>
      </p:pic>
    </p:spTree>
    <p:extLst>
      <p:ext uri="{BB962C8B-B14F-4D97-AF65-F5344CB8AC3E}">
        <p14:creationId xmlns:p14="http://schemas.microsoft.com/office/powerpoint/2010/main" val="1863371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3594</TotalTime>
  <Words>2293</Words>
  <Application>Microsoft Office PowerPoint</Application>
  <PresentationFormat>Widescreen</PresentationFormat>
  <Paragraphs>209</Paragraphs>
  <Slides>18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Calisto MT</vt:lpstr>
      <vt:lpstr>Cambria</vt:lpstr>
      <vt:lpstr>Courier New</vt:lpstr>
      <vt:lpstr>Times New Roman</vt:lpstr>
      <vt:lpstr>Office Theme</vt:lpstr>
      <vt:lpstr>PowerPoint Presentation</vt:lpstr>
      <vt:lpstr>Project Title:. Lightweight Predictive Modeling of Cardiovascular Risk Through Sleep Behavior Analysis in the Elderly.</vt:lpstr>
      <vt:lpstr>Introduction </vt:lpstr>
      <vt:lpstr>Motivation</vt:lpstr>
      <vt:lpstr>Problem Statement</vt:lpstr>
      <vt:lpstr>Literature Review Overview</vt:lpstr>
      <vt:lpstr>Key Findings from Literature Review</vt:lpstr>
      <vt:lpstr>Research Gaps</vt:lpstr>
      <vt:lpstr>PowerPoint Presentation</vt:lpstr>
      <vt:lpstr>Methodology – Phase 1 (Part A : Modules)</vt:lpstr>
      <vt:lpstr>PowerPoint Presentation</vt:lpstr>
      <vt:lpstr>Novelty of the Proposed Work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Geetha M</dc:creator>
  <cp:lastModifiedBy>Geetha Lekshmy</cp:lastModifiedBy>
  <cp:revision>108</cp:revision>
  <dcterms:created xsi:type="dcterms:W3CDTF">2020-09-22T05:47:20Z</dcterms:created>
  <dcterms:modified xsi:type="dcterms:W3CDTF">2025-09-24T10:58:11Z</dcterms:modified>
</cp:coreProperties>
</file>